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g"/>
  <Override PartName="/ppt/media/image13.jpg" ContentType="image/jpg"/>
  <Override PartName="/ppt/media/image17.jpg" ContentType="image/jpg"/>
  <Override PartName="/ppt/media/image18.jpg" ContentType="image/jpg"/>
  <Override PartName="/ppt/notesSlides/notesSlide1.xml" ContentType="application/vnd.openxmlformats-officedocument.presentationml.notesSlide+xml"/>
  <Override PartName="/ppt/media/image37.jpg" ContentType="image/jpg"/>
  <Override PartName="/ppt/media/image63.jpg" ContentType="image/jpg"/>
  <Override PartName="/ppt/notesSlides/notesSlide2.xml" ContentType="application/vnd.openxmlformats-officedocument.presentationml.notesSlide+xml"/>
  <Override PartName="/ppt/media/image65.jpg" ContentType="image/jpg"/>
  <Override PartName="/ppt/media/image67.jpg" ContentType="image/jpg"/>
  <Override PartName="/ppt/media/image68.jpg" ContentType="image/jpg"/>
  <Override PartName="/ppt/media/image71.jpg" ContentType="image/jpg"/>
  <Override PartName="/ppt/media/image74.jpg" ContentType="image/jpg"/>
  <Override PartName="/ppt/media/image7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4427200" cy="7200900"/>
  <p:notesSz cx="14427200" cy="7200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07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251575" cy="360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8172450" y="0"/>
            <a:ext cx="6251575" cy="360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F1DB1-C6C3-4D0B-8013-0B42FCB06397}" type="datetimeFigureOut">
              <a:rPr lang="es-ES" smtClean="0"/>
              <a:t>24/01/2023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78375" y="900113"/>
            <a:ext cx="4870450" cy="243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443038" y="3465513"/>
            <a:ext cx="11541125" cy="283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840538"/>
            <a:ext cx="6251575" cy="360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8172450" y="6840538"/>
            <a:ext cx="6251575" cy="360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777DB-A2D6-4602-8165-C30E003F61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61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777DB-A2D6-4602-8165-C30E003F61D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66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777DB-A2D6-4602-8165-C30E003F61D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65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031" y="640081"/>
            <a:ext cx="10266863" cy="3360420"/>
          </a:xfrm>
        </p:spPr>
        <p:txBody>
          <a:bodyPr anchor="b">
            <a:normAutofit/>
          </a:bodyPr>
          <a:lstStyle>
            <a:lvl1pPr algn="ctr">
              <a:defRPr sz="504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031" y="4080510"/>
            <a:ext cx="10266863" cy="200025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06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672" y="4969508"/>
            <a:ext cx="11722100" cy="595075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42541" y="978718"/>
            <a:ext cx="9734034" cy="332322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672" y="5564583"/>
            <a:ext cx="11722100" cy="518398"/>
          </a:xfrm>
        </p:spPr>
        <p:txBody>
          <a:bodyPr>
            <a:normAutofit/>
          </a:bodyPr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49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671" y="640082"/>
            <a:ext cx="11722099" cy="3280409"/>
          </a:xfrm>
        </p:spPr>
        <p:txBody>
          <a:bodyPr anchor="ctr">
            <a:normAutofit/>
          </a:bodyPr>
          <a:lstStyle>
            <a:lvl1pPr algn="l">
              <a:defRPr sz="336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670" y="4560570"/>
            <a:ext cx="11722100" cy="152019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4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89991" y="826165"/>
            <a:ext cx="721360" cy="614015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4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51411" y="2880360"/>
            <a:ext cx="721360" cy="614015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4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352" y="640082"/>
            <a:ext cx="11000738" cy="2880359"/>
          </a:xfrm>
        </p:spPr>
        <p:txBody>
          <a:bodyPr anchor="ctr">
            <a:normAutofit/>
          </a:bodyPr>
          <a:lstStyle>
            <a:lvl1pPr algn="l">
              <a:defRPr sz="336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1861" y="3520440"/>
            <a:ext cx="10459722" cy="4000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670" y="4560570"/>
            <a:ext cx="11722100" cy="152019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244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671" y="3474010"/>
            <a:ext cx="11722100" cy="1542240"/>
          </a:xfrm>
        </p:spPr>
        <p:txBody>
          <a:bodyPr anchor="b">
            <a:normAutofit/>
          </a:bodyPr>
          <a:lstStyle>
            <a:lvl1pPr algn="l">
              <a:defRPr sz="336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669" y="5016250"/>
            <a:ext cx="11722101" cy="90342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97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89991" y="826165"/>
            <a:ext cx="721360" cy="614015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4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51411" y="2880360"/>
            <a:ext cx="721360" cy="614015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4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352" y="640082"/>
            <a:ext cx="11000738" cy="2880359"/>
          </a:xfrm>
        </p:spPr>
        <p:txBody>
          <a:bodyPr anchor="ctr">
            <a:normAutofit/>
          </a:bodyPr>
          <a:lstStyle>
            <a:lvl1pPr algn="l">
              <a:defRPr sz="336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0671" y="4080510"/>
            <a:ext cx="11722100" cy="933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52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670" y="5013960"/>
            <a:ext cx="1172210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08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671" y="640082"/>
            <a:ext cx="11722099" cy="28803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0671" y="3680460"/>
            <a:ext cx="11722100" cy="88011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94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670" y="4560570"/>
            <a:ext cx="11722100" cy="1520190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75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50672" y="640080"/>
            <a:ext cx="11722098" cy="20002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752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56996" y="640080"/>
            <a:ext cx="2615775" cy="54406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0671" y="640080"/>
            <a:ext cx="8926830" cy="544068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81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54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032" y="3474010"/>
            <a:ext cx="10279380" cy="1542240"/>
          </a:xfrm>
        </p:spPr>
        <p:txBody>
          <a:bodyPr anchor="b"/>
          <a:lstStyle>
            <a:lvl1pPr algn="r">
              <a:defRPr sz="4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2030" y="5016250"/>
            <a:ext cx="10279381" cy="903420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936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0671" y="2800350"/>
            <a:ext cx="5770880" cy="3280411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1891" y="2800350"/>
            <a:ext cx="5770880" cy="3280410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72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315" y="2791460"/>
            <a:ext cx="5430235" cy="605075"/>
          </a:xfrm>
        </p:spPr>
        <p:txBody>
          <a:bodyPr anchor="b">
            <a:noAutofit/>
          </a:bodyPr>
          <a:lstStyle>
            <a:lvl1pPr marL="0" indent="0">
              <a:buNone/>
              <a:defRPr sz="294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0671" y="3405426"/>
            <a:ext cx="5770880" cy="2675334"/>
          </a:xfrm>
        </p:spPr>
        <p:txBody>
          <a:bodyPr anchor="t"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24374" y="2800350"/>
            <a:ext cx="5448398" cy="605075"/>
          </a:xfrm>
        </p:spPr>
        <p:txBody>
          <a:bodyPr anchor="b">
            <a:noAutofit/>
          </a:bodyPr>
          <a:lstStyle>
            <a:lvl1pPr marL="0" indent="0">
              <a:buNone/>
              <a:defRPr sz="294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01892" y="3405426"/>
            <a:ext cx="5770881" cy="2675334"/>
          </a:xfrm>
        </p:spPr>
        <p:txBody>
          <a:bodyPr anchor="t"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10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55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88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670" y="1680210"/>
            <a:ext cx="4199793" cy="1440180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9512" y="640081"/>
            <a:ext cx="7033261" cy="5440680"/>
          </a:xfrm>
        </p:spPr>
        <p:txBody>
          <a:bodyPr anchor="ctr">
            <a:normAutofit/>
          </a:bodyPr>
          <a:lstStyle>
            <a:lvl1pPr>
              <a:defRPr sz="2100"/>
            </a:lvl1pPr>
            <a:lvl2pPr>
              <a:defRPr sz="1890"/>
            </a:lvl2pPr>
            <a:lvl3pPr>
              <a:defRPr sz="1680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670" y="3120390"/>
            <a:ext cx="4199793" cy="1920240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698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670" y="1680210"/>
            <a:ext cx="6311901" cy="1440180"/>
          </a:xfrm>
        </p:spPr>
        <p:txBody>
          <a:bodyPr anchor="b">
            <a:normAutofit/>
          </a:bodyPr>
          <a:lstStyle>
            <a:lvl1pPr algn="l">
              <a:defRPr sz="294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96585" y="-19202"/>
            <a:ext cx="3877309" cy="7248906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0670" y="3120390"/>
            <a:ext cx="6311901" cy="1920240"/>
          </a:xfrm>
        </p:spPr>
        <p:txBody>
          <a:bodyPr>
            <a:normAutofit/>
          </a:bodyPr>
          <a:lstStyle>
            <a:lvl1pPr marL="0" indent="0">
              <a:buNone/>
              <a:defRPr sz="189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72401" y="6177439"/>
            <a:ext cx="1082040" cy="383381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50671" y="6177439"/>
            <a:ext cx="6041390" cy="38338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712092" y="6177439"/>
            <a:ext cx="381704" cy="383381"/>
          </a:xfrm>
        </p:spPr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0672" y="640080"/>
            <a:ext cx="11722098" cy="200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672" y="2800350"/>
            <a:ext cx="11722098" cy="328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57841" y="6177439"/>
            <a:ext cx="189357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0671" y="6177439"/>
            <a:ext cx="892683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41582" y="6177439"/>
            <a:ext cx="652214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869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80060" rtl="0" eaLnBrk="1" latinLnBrk="0" hangingPunct="1">
        <a:spcBef>
          <a:spcPct val="0"/>
        </a:spcBef>
        <a:buNone/>
        <a:defRPr sz="336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0038" indent="-300038" algn="l" defTabSz="480060" rtl="0" eaLnBrk="1" latinLnBrk="0" hangingPunct="1">
        <a:spcBef>
          <a:spcPct val="20000"/>
        </a:spcBef>
        <a:spcAft>
          <a:spcPts val="630"/>
        </a:spcAft>
        <a:buClr>
          <a:schemeClr val="tx1"/>
        </a:buClr>
        <a:buSzPct val="100000"/>
        <a:buFont typeface="Arial"/>
        <a:buChar char="•"/>
        <a:defRPr sz="2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80098" indent="-300038" algn="l" defTabSz="480060" rtl="0" eaLnBrk="1" latinLnBrk="0" hangingPunct="1">
        <a:spcBef>
          <a:spcPct val="20000"/>
        </a:spcBef>
        <a:spcAft>
          <a:spcPts val="630"/>
        </a:spcAft>
        <a:buClr>
          <a:schemeClr val="tx1"/>
        </a:buClr>
        <a:buSzPct val="100000"/>
        <a:buFont typeface="Arial"/>
        <a:buChar char="•"/>
        <a:defRPr sz="189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60158" indent="-300038" algn="l" defTabSz="480060" rtl="0" eaLnBrk="1" latinLnBrk="0" hangingPunct="1">
        <a:spcBef>
          <a:spcPct val="20000"/>
        </a:spcBef>
        <a:spcAft>
          <a:spcPts val="630"/>
        </a:spcAft>
        <a:buClr>
          <a:schemeClr val="tx1"/>
        </a:buClr>
        <a:buSzPct val="100000"/>
        <a:buFont typeface="Arial"/>
        <a:buChar char="•"/>
        <a:defRPr sz="168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620203" indent="-180023" algn="l" defTabSz="480060" rtl="0" eaLnBrk="1" latinLnBrk="0" hangingPunct="1">
        <a:spcBef>
          <a:spcPct val="20000"/>
        </a:spcBef>
        <a:spcAft>
          <a:spcPts val="630"/>
        </a:spcAft>
        <a:buClr>
          <a:schemeClr val="tx1"/>
        </a:buClr>
        <a:buSzPct val="100000"/>
        <a:buFont typeface="Arial"/>
        <a:buChar char="•"/>
        <a:defRPr sz="147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100263" indent="-180023" algn="l" defTabSz="480060" rtl="0" eaLnBrk="1" latinLnBrk="0" hangingPunct="1">
        <a:spcBef>
          <a:spcPct val="20000"/>
        </a:spcBef>
        <a:spcAft>
          <a:spcPts val="630"/>
        </a:spcAft>
        <a:buClr>
          <a:schemeClr val="tx1"/>
        </a:buClr>
        <a:buSzPct val="100000"/>
        <a:buFont typeface="Arial"/>
        <a:buChar char="•"/>
        <a:defRPr sz="147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64033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tx1"/>
        </a:buClr>
        <a:buSzPct val="100000"/>
        <a:buFont typeface="Arial"/>
        <a:buChar char="•"/>
        <a:defRPr sz="126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tx1"/>
        </a:buClr>
        <a:buSzPct val="100000"/>
        <a:buFont typeface="Arial"/>
        <a:buChar char="•"/>
        <a:defRPr sz="126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tx1"/>
        </a:buClr>
        <a:buSzPct val="100000"/>
        <a:buFont typeface="Arial"/>
        <a:buChar char="•"/>
        <a:defRPr sz="126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tx1"/>
        </a:buClr>
        <a:buSzPct val="100000"/>
        <a:buFont typeface="Arial"/>
        <a:buChar char="•"/>
        <a:defRPr sz="126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7" Type="http://schemas.openxmlformats.org/officeDocument/2006/relationships/image" Target="../media/image72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jp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ectorinmobiliariocdmx@Gmail.com" TargetMode="External"/><Relationship Id="rId7" Type="http://schemas.openxmlformats.org/officeDocument/2006/relationships/image" Target="../media/image77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jp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jp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jp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03" y="0"/>
            <a:ext cx="8340993" cy="7200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12794" y="0"/>
            <a:ext cx="10887710" cy="7200265"/>
            <a:chOff x="3512794" y="0"/>
            <a:chExt cx="10887710" cy="7200265"/>
          </a:xfrm>
        </p:grpSpPr>
        <p:pic>
          <p:nvPicPr>
            <p:cNvPr id="3" name="object 3"/>
            <p:cNvPicPr/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124598" y="0"/>
              <a:ext cx="7275372" cy="71936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12794" y="0"/>
              <a:ext cx="5650179" cy="71999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7850" y="311154"/>
            <a:ext cx="4279900" cy="505459"/>
          </a:xfrm>
          <a:prstGeom prst="rect">
            <a:avLst/>
          </a:prstGeom>
          <a:solidFill>
            <a:srgbClr val="9FAED0"/>
          </a:solidFill>
        </p:spPr>
        <p:txBody>
          <a:bodyPr vert="horz" wrap="square" lIns="0" tIns="1905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50"/>
              </a:spcBef>
            </a:pPr>
            <a:r>
              <a:rPr sz="2900" spc="5" dirty="0"/>
              <a:t>CASA</a:t>
            </a:r>
            <a:r>
              <a:rPr sz="2900" spc="-200" dirty="0"/>
              <a:t> </a:t>
            </a:r>
            <a:r>
              <a:rPr sz="2900" spc="35" dirty="0"/>
              <a:t>5</a:t>
            </a:r>
            <a:endParaRPr sz="2900" dirty="0"/>
          </a:p>
        </p:txBody>
      </p:sp>
      <p:sp>
        <p:nvSpPr>
          <p:cNvPr id="6" name="object 6"/>
          <p:cNvSpPr txBox="1"/>
          <p:nvPr/>
        </p:nvSpPr>
        <p:spPr>
          <a:xfrm>
            <a:off x="292799" y="1029593"/>
            <a:ext cx="1638935" cy="104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1009">
              <a:lnSpc>
                <a:spcPct val="119100"/>
              </a:lnSpc>
              <a:spcBef>
                <a:spcPts val="100"/>
              </a:spcBef>
              <a:buChar char="•"/>
              <a:tabLst>
                <a:tab pos="109220" algn="l"/>
              </a:tabLst>
            </a:pPr>
            <a:r>
              <a:rPr sz="1400" spc="10" dirty="0">
                <a:latin typeface="Microsoft Sans Serif"/>
                <a:cs typeface="Microsoft Sans Serif"/>
              </a:rPr>
              <a:t>3 </a:t>
            </a:r>
            <a:r>
              <a:rPr sz="1400" spc="-20" dirty="0">
                <a:latin typeface="Microsoft Sans Serif"/>
                <a:cs typeface="Microsoft Sans Serif"/>
              </a:rPr>
              <a:t>recámaras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ppal.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con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baño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spc="20" dirty="0">
                <a:latin typeface="Microsoft Sans Serif"/>
                <a:cs typeface="Microsoft Sans Serif"/>
              </a:rPr>
              <a:t>completo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35" dirty="0">
                <a:latin typeface="Microsoft Sans Serif"/>
                <a:cs typeface="Microsoft Sans Serif"/>
              </a:rPr>
              <a:t>y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vestidor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10" dirty="0">
                <a:latin typeface="Microsoft Sans Serif"/>
                <a:cs typeface="Microsoft Sans Serif"/>
              </a:rPr>
              <a:t>3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baños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completos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6448" y="2207032"/>
            <a:ext cx="1677670" cy="12960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08585" indent="-96520">
              <a:lnSpc>
                <a:spcPct val="100000"/>
              </a:lnSpc>
              <a:spcBef>
                <a:spcPts val="420"/>
              </a:spcBef>
              <a:buChar char="•"/>
              <a:tabLst>
                <a:tab pos="109220" algn="l"/>
              </a:tabLst>
            </a:pPr>
            <a:r>
              <a:rPr sz="1400" spc="-365" dirty="0">
                <a:latin typeface="Microsoft Sans Serif"/>
                <a:cs typeface="Microsoft Sans Serif"/>
              </a:rPr>
              <a:t>1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medi</a:t>
            </a:r>
            <a:r>
              <a:rPr sz="1400" spc="25" dirty="0">
                <a:latin typeface="Microsoft Sans Serif"/>
                <a:cs typeface="Microsoft Sans Serif"/>
              </a:rPr>
              <a:t>o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baño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-25" dirty="0">
                <a:latin typeface="Microsoft Sans Serif"/>
                <a:cs typeface="Microsoft Sans Serif"/>
              </a:rPr>
              <a:t>Sala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25" dirty="0">
                <a:latin typeface="Microsoft Sans Serif"/>
                <a:cs typeface="Microsoft Sans Serif"/>
              </a:rPr>
              <a:t>-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15" dirty="0">
                <a:latin typeface="Microsoft Sans Serif"/>
                <a:cs typeface="Microsoft Sans Serif"/>
              </a:rPr>
              <a:t>comedor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10" dirty="0">
                <a:latin typeface="Microsoft Sans Serif"/>
                <a:cs typeface="Microsoft Sans Serif"/>
              </a:rPr>
              <a:t>3</a:t>
            </a:r>
            <a:r>
              <a:rPr sz="1400" spc="-9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estacionamientos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Patio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de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servicio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Roof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garden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58488" y="3298687"/>
            <a:ext cx="659765" cy="53403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40.19</a:t>
            </a:r>
            <a:r>
              <a:rPr sz="12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2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M2</a:t>
            </a:r>
            <a:endParaRPr sz="12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39.72</a:t>
            </a:r>
            <a:r>
              <a:rPr sz="12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2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M2</a:t>
            </a:r>
            <a:endParaRPr sz="12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8488" y="4640112"/>
            <a:ext cx="5429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solidFill>
                  <a:schemeClr val="bg1"/>
                </a:solidFill>
                <a:latin typeface="Microsoft Sans Serif"/>
                <a:cs typeface="Microsoft Sans Serif"/>
              </a:rPr>
              <a:t>1.65</a:t>
            </a:r>
            <a:r>
              <a:rPr sz="12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2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M2</a:t>
            </a:r>
            <a:endParaRPr sz="12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10627" y="5148192"/>
            <a:ext cx="13404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0400" algn="l"/>
              </a:tabLst>
            </a:pPr>
            <a:r>
              <a:rPr sz="900" spc="-35" dirty="0">
                <a:solidFill>
                  <a:srgbClr val="898A8E"/>
                </a:solidFill>
                <a:latin typeface="Microsoft Sans Serif"/>
                <a:cs typeface="Microsoft Sans Serif"/>
              </a:rPr>
              <a:t>TO</a:t>
            </a:r>
            <a:r>
              <a:rPr sz="900" spc="-100" dirty="0">
                <a:solidFill>
                  <a:srgbClr val="898A8E"/>
                </a:solidFill>
                <a:latin typeface="Microsoft Sans Serif"/>
                <a:cs typeface="Microsoft Sans Serif"/>
              </a:rPr>
              <a:t>T</a:t>
            </a:r>
            <a:r>
              <a:rPr sz="900" dirty="0">
                <a:solidFill>
                  <a:srgbClr val="898A8E"/>
                </a:solidFill>
                <a:latin typeface="Microsoft Sans Serif"/>
                <a:cs typeface="Microsoft Sans Serif"/>
              </a:rPr>
              <a:t>A</a:t>
            </a:r>
            <a:r>
              <a:rPr sz="900" spc="20" dirty="0">
                <a:solidFill>
                  <a:srgbClr val="898A8E"/>
                </a:solidFill>
                <a:latin typeface="Microsoft Sans Serif"/>
                <a:cs typeface="Microsoft Sans Serif"/>
              </a:rPr>
              <a:t>L</a:t>
            </a:r>
            <a:r>
              <a:rPr sz="900" dirty="0">
                <a:solidFill>
                  <a:srgbClr val="898A8E"/>
                </a:solidFill>
                <a:latin typeface="Microsoft Sans Serif"/>
                <a:cs typeface="Microsoft Sans Serif"/>
              </a:rPr>
              <a:t>	</a:t>
            </a:r>
            <a:r>
              <a:rPr sz="1200" spc="-160" dirty="0">
                <a:solidFill>
                  <a:schemeClr val="bg1"/>
                </a:solidFill>
                <a:latin typeface="Microsoft Sans Serif"/>
                <a:cs typeface="Microsoft Sans Serif"/>
              </a:rPr>
              <a:t>1</a:t>
            </a:r>
            <a:r>
              <a:rPr sz="1200" spc="-220" dirty="0">
                <a:solidFill>
                  <a:schemeClr val="bg1"/>
                </a:solidFill>
                <a:latin typeface="Microsoft Sans Serif"/>
                <a:cs typeface="Microsoft Sans Serif"/>
              </a:rPr>
              <a:t>7</a:t>
            </a:r>
            <a:r>
              <a:rPr sz="12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6.</a:t>
            </a:r>
            <a:r>
              <a:rPr sz="1200" spc="-80" dirty="0">
                <a:solidFill>
                  <a:schemeClr val="bg1"/>
                </a:solidFill>
                <a:latin typeface="Microsoft Sans Serif"/>
                <a:cs typeface="Microsoft Sans Serif"/>
              </a:rPr>
              <a:t>6</a:t>
            </a:r>
            <a:r>
              <a:rPr sz="12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7 </a:t>
            </a:r>
            <a:r>
              <a:rPr sz="12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M2</a:t>
            </a:r>
            <a:endParaRPr sz="12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41706" y="3421787"/>
            <a:ext cx="742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98A8E"/>
                </a:solidFill>
                <a:latin typeface="Microsoft Sans Serif"/>
                <a:cs typeface="Microsoft Sans Serif"/>
              </a:rPr>
              <a:t>PLAN</a:t>
            </a:r>
            <a:r>
              <a:rPr sz="900" spc="-90" dirty="0">
                <a:solidFill>
                  <a:srgbClr val="898A8E"/>
                </a:solidFill>
                <a:latin typeface="Microsoft Sans Serif"/>
                <a:cs typeface="Microsoft Sans Serif"/>
              </a:rPr>
              <a:t>T</a:t>
            </a:r>
            <a:r>
              <a:rPr sz="900" spc="45" dirty="0">
                <a:solidFill>
                  <a:srgbClr val="898A8E"/>
                </a:solidFill>
                <a:latin typeface="Microsoft Sans Serif"/>
                <a:cs typeface="Microsoft Sans Serif"/>
              </a:rPr>
              <a:t>A</a:t>
            </a:r>
            <a:r>
              <a:rPr sz="900" spc="-65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898A8E"/>
                </a:solidFill>
                <a:latin typeface="Microsoft Sans Serif"/>
                <a:cs typeface="Microsoft Sans Serif"/>
              </a:rPr>
              <a:t>BAJA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0647" y="3671511"/>
            <a:ext cx="774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898A8E"/>
                </a:solidFill>
                <a:latin typeface="Microsoft Sans Serif"/>
                <a:cs typeface="Microsoft Sans Serif"/>
              </a:rPr>
              <a:t>PRIME</a:t>
            </a:r>
            <a:r>
              <a:rPr sz="900" spc="-80" dirty="0">
                <a:solidFill>
                  <a:srgbClr val="898A8E"/>
                </a:solidFill>
                <a:latin typeface="Microsoft Sans Serif"/>
                <a:cs typeface="Microsoft Sans Serif"/>
              </a:rPr>
              <a:t>R</a:t>
            </a:r>
            <a:r>
              <a:rPr sz="900" spc="-65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898A8E"/>
                </a:solidFill>
                <a:latin typeface="Microsoft Sans Serif"/>
                <a:cs typeface="Microsoft Sans Serif"/>
              </a:rPr>
              <a:t>NIVEL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41968" y="3806789"/>
            <a:ext cx="1977389" cy="7828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4460" algn="r">
              <a:lnSpc>
                <a:spcPct val="138900"/>
              </a:lnSpc>
              <a:spcBef>
                <a:spcPts val="100"/>
              </a:spcBef>
              <a:tabLst>
                <a:tab pos="1102995" algn="l"/>
                <a:tab pos="1329055" algn="l"/>
              </a:tabLst>
            </a:pPr>
            <a:r>
              <a:rPr sz="1350" spc="-112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SE</a:t>
            </a:r>
            <a:r>
              <a:rPr sz="1350" spc="-37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GUND</a:t>
            </a:r>
            <a:r>
              <a:rPr sz="1350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O</a:t>
            </a:r>
            <a:r>
              <a:rPr sz="1350" spc="-104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1350" spc="-30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NIVE</a:t>
            </a:r>
            <a:r>
              <a:rPr sz="1350" spc="7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L</a:t>
            </a:r>
            <a:r>
              <a:rPr sz="1350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		</a:t>
            </a:r>
            <a:r>
              <a:rPr sz="12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38.57</a:t>
            </a:r>
            <a:r>
              <a:rPr sz="12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M2  </a:t>
            </a:r>
            <a:r>
              <a:rPr sz="1350" spc="-209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P</a:t>
            </a:r>
            <a:r>
              <a:rPr sz="1350" spc="-67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A</a:t>
            </a:r>
            <a:r>
              <a:rPr sz="1350" spc="-37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TI</a:t>
            </a:r>
            <a:r>
              <a:rPr sz="1350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O</a:t>
            </a:r>
            <a:r>
              <a:rPr sz="1350" spc="-97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1350" spc="-82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D</a:t>
            </a:r>
            <a:r>
              <a:rPr sz="1350" spc="-37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E</a:t>
            </a:r>
            <a:r>
              <a:rPr sz="1350" spc="-104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1350" spc="-112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SE</a:t>
            </a:r>
            <a:r>
              <a:rPr sz="1350" spc="-44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RVICI</a:t>
            </a:r>
            <a:r>
              <a:rPr sz="1350" spc="-15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O</a:t>
            </a:r>
            <a:r>
              <a:rPr sz="1350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		</a:t>
            </a:r>
            <a:r>
              <a:rPr sz="1200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14.45</a:t>
            </a:r>
            <a:r>
              <a:rPr sz="12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M2  </a:t>
            </a:r>
            <a:r>
              <a:rPr sz="900" spc="-40" dirty="0">
                <a:solidFill>
                  <a:srgbClr val="898A8E"/>
                </a:solidFill>
                <a:latin typeface="Microsoft Sans Serif"/>
                <a:cs typeface="Microsoft Sans Serif"/>
              </a:rPr>
              <a:t>ROO</a:t>
            </a:r>
            <a:r>
              <a:rPr sz="900" spc="-15" dirty="0">
                <a:solidFill>
                  <a:srgbClr val="898A8E"/>
                </a:solidFill>
                <a:latin typeface="Microsoft Sans Serif"/>
                <a:cs typeface="Microsoft Sans Serif"/>
              </a:rPr>
              <a:t>F</a:t>
            </a:r>
            <a:r>
              <a:rPr sz="900" spc="-65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898A8E"/>
                </a:solidFill>
                <a:latin typeface="Microsoft Sans Serif"/>
                <a:cs typeface="Microsoft Sans Serif"/>
              </a:rPr>
              <a:t>GARDE</a:t>
            </a:r>
            <a:r>
              <a:rPr sz="900" spc="-25" dirty="0">
                <a:solidFill>
                  <a:srgbClr val="898A8E"/>
                </a:solidFill>
                <a:latin typeface="Microsoft Sans Serif"/>
                <a:cs typeface="Microsoft Sans Serif"/>
              </a:rPr>
              <a:t>N</a:t>
            </a:r>
            <a:r>
              <a:rPr sz="900" dirty="0">
                <a:solidFill>
                  <a:srgbClr val="898A8E"/>
                </a:solidFill>
                <a:latin typeface="Microsoft Sans Serif"/>
                <a:cs typeface="Microsoft Sans Serif"/>
              </a:rPr>
              <a:t>	</a:t>
            </a:r>
            <a:r>
              <a:rPr sz="1200" spc="-70" dirty="0">
                <a:solidFill>
                  <a:schemeClr val="bg1"/>
                </a:solidFill>
                <a:latin typeface="Microsoft Sans Serif"/>
                <a:cs typeface="Microsoft Sans Serif"/>
              </a:rPr>
              <a:t>14.23</a:t>
            </a:r>
            <a:r>
              <a:rPr sz="12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2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M2</a:t>
            </a:r>
            <a:endParaRPr sz="12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91746" y="4689020"/>
            <a:ext cx="593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solidFill>
                  <a:srgbClr val="898A8E"/>
                </a:solidFill>
                <a:latin typeface="Microsoft Sans Serif"/>
                <a:cs typeface="Microsoft Sans Serif"/>
              </a:rPr>
              <a:t>TERRAZAS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98806" y="2667202"/>
            <a:ext cx="2025650" cy="65722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751205">
              <a:lnSpc>
                <a:spcPct val="100000"/>
              </a:lnSpc>
              <a:spcBef>
                <a:spcPts val="1060"/>
              </a:spcBef>
            </a:pPr>
            <a:r>
              <a:rPr sz="15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Superﬁcies</a:t>
            </a:r>
            <a:endParaRPr sz="15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1372235" algn="l"/>
              </a:tabLst>
            </a:pPr>
            <a:r>
              <a:rPr sz="900" spc="-70" dirty="0">
                <a:solidFill>
                  <a:srgbClr val="898A8E"/>
                </a:solidFill>
                <a:latin typeface="Microsoft Sans Serif"/>
                <a:cs typeface="Microsoft Sans Serif"/>
              </a:rPr>
              <a:t>ES</a:t>
            </a:r>
            <a:r>
              <a:rPr sz="900" spc="-130" dirty="0">
                <a:solidFill>
                  <a:srgbClr val="898A8E"/>
                </a:solidFill>
                <a:latin typeface="Microsoft Sans Serif"/>
                <a:cs typeface="Microsoft Sans Serif"/>
              </a:rPr>
              <a:t>T</a:t>
            </a:r>
            <a:r>
              <a:rPr sz="900" spc="-15" dirty="0">
                <a:solidFill>
                  <a:srgbClr val="898A8E"/>
                </a:solidFill>
                <a:latin typeface="Microsoft Sans Serif"/>
                <a:cs typeface="Microsoft Sans Serif"/>
              </a:rPr>
              <a:t>ACIONAMIENT</a:t>
            </a:r>
            <a:r>
              <a:rPr sz="900" spc="30" dirty="0">
                <a:solidFill>
                  <a:srgbClr val="898A8E"/>
                </a:solidFill>
                <a:latin typeface="Microsoft Sans Serif"/>
                <a:cs typeface="Microsoft Sans Serif"/>
              </a:rPr>
              <a:t>O</a:t>
            </a:r>
            <a:r>
              <a:rPr sz="900" dirty="0">
                <a:solidFill>
                  <a:srgbClr val="898A8E"/>
                </a:solidFill>
                <a:latin typeface="Microsoft Sans Serif"/>
                <a:cs typeface="Microsoft Sans Serif"/>
              </a:rPr>
              <a:t>	</a:t>
            </a:r>
            <a:r>
              <a:rPr sz="12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27.8</a:t>
            </a:r>
            <a:r>
              <a:rPr sz="12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6</a:t>
            </a:r>
            <a:r>
              <a:rPr sz="12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2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M2</a:t>
            </a:r>
            <a:endParaRPr sz="12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199985" y="6342"/>
            <a:ext cx="7200265" cy="7187565"/>
            <a:chOff x="7199985" y="6342"/>
            <a:chExt cx="7200265" cy="7187565"/>
          </a:xfrm>
        </p:grpSpPr>
        <p:sp>
          <p:nvSpPr>
            <p:cNvPr id="17" name="object 17"/>
            <p:cNvSpPr/>
            <p:nvPr/>
          </p:nvSpPr>
          <p:spPr>
            <a:xfrm>
              <a:off x="7199985" y="6342"/>
              <a:ext cx="6129020" cy="7187565"/>
            </a:xfrm>
            <a:custGeom>
              <a:avLst/>
              <a:gdLst/>
              <a:ahLst/>
              <a:cxnLst/>
              <a:rect l="l" t="t" r="r" b="b"/>
              <a:pathLst>
                <a:path w="6129019" h="7187565">
                  <a:moveTo>
                    <a:pt x="5698426" y="0"/>
                  </a:moveTo>
                  <a:lnTo>
                    <a:pt x="5090960" y="0"/>
                  </a:lnTo>
                  <a:lnTo>
                    <a:pt x="5780802" y="2378363"/>
                  </a:lnTo>
                  <a:lnTo>
                    <a:pt x="5480442" y="3919832"/>
                  </a:lnTo>
                  <a:lnTo>
                    <a:pt x="3712600" y="5298219"/>
                  </a:lnTo>
                  <a:lnTo>
                    <a:pt x="0" y="7187336"/>
                  </a:lnTo>
                  <a:lnTo>
                    <a:pt x="6128765" y="7187336"/>
                  </a:lnTo>
                  <a:lnTo>
                    <a:pt x="5698426" y="0"/>
                  </a:lnTo>
                  <a:close/>
                </a:path>
              </a:pathLst>
            </a:custGeom>
            <a:solidFill>
              <a:srgbClr val="EFF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89775" y="6342"/>
              <a:ext cx="3870325" cy="7187565"/>
            </a:xfrm>
            <a:custGeom>
              <a:avLst/>
              <a:gdLst/>
              <a:ahLst/>
              <a:cxnLst/>
              <a:rect l="l" t="t" r="r" b="b"/>
              <a:pathLst>
                <a:path w="3870325" h="7187565">
                  <a:moveTo>
                    <a:pt x="3848671" y="0"/>
                  </a:moveTo>
                  <a:lnTo>
                    <a:pt x="2919615" y="0"/>
                  </a:lnTo>
                  <a:lnTo>
                    <a:pt x="3499003" y="2035549"/>
                  </a:lnTo>
                  <a:lnTo>
                    <a:pt x="3388005" y="3462747"/>
                  </a:lnTo>
                  <a:lnTo>
                    <a:pt x="2312909" y="4955405"/>
                  </a:lnTo>
                  <a:lnTo>
                    <a:pt x="0" y="7187336"/>
                  </a:lnTo>
                  <a:lnTo>
                    <a:pt x="3870172" y="7187336"/>
                  </a:lnTo>
                  <a:lnTo>
                    <a:pt x="3848671" y="0"/>
                  </a:lnTo>
                  <a:close/>
                </a:path>
              </a:pathLst>
            </a:custGeom>
            <a:solidFill>
              <a:srgbClr val="F9C3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946182" y="6342"/>
              <a:ext cx="2454275" cy="7187565"/>
            </a:xfrm>
            <a:custGeom>
              <a:avLst/>
              <a:gdLst/>
              <a:ahLst/>
              <a:cxnLst/>
              <a:rect l="l" t="t" r="r" b="b"/>
              <a:pathLst>
                <a:path w="2454275" h="7187565">
                  <a:moveTo>
                    <a:pt x="2453805" y="0"/>
                  </a:moveTo>
                  <a:lnTo>
                    <a:pt x="1239621" y="0"/>
                  </a:lnTo>
                  <a:lnTo>
                    <a:pt x="1785344" y="1653680"/>
                  </a:lnTo>
                  <a:lnTo>
                    <a:pt x="1838124" y="2953588"/>
                  </a:lnTo>
                  <a:lnTo>
                    <a:pt x="1281748" y="4573535"/>
                  </a:lnTo>
                  <a:lnTo>
                    <a:pt x="0" y="7187336"/>
                  </a:lnTo>
                  <a:lnTo>
                    <a:pt x="2453805" y="7187336"/>
                  </a:lnTo>
                  <a:lnTo>
                    <a:pt x="2453805" y="0"/>
                  </a:lnTo>
                  <a:close/>
                </a:path>
              </a:pathLst>
            </a:custGeom>
            <a:solidFill>
              <a:srgbClr val="46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139695" y="2033696"/>
            <a:ext cx="27197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37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T</a:t>
            </a:r>
            <a:r>
              <a:rPr sz="2400" b="1" spc="-7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u</a:t>
            </a:r>
            <a:r>
              <a:rPr sz="2400" b="1" spc="-21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9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hogar</a:t>
            </a:r>
            <a:r>
              <a:rPr sz="2400" b="1" spc="-4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,</a:t>
            </a:r>
            <a:r>
              <a:rPr sz="2400" b="1" spc="-21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tu</a:t>
            </a:r>
            <a:r>
              <a:rPr sz="2400" b="1" spc="-21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8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vida</a:t>
            </a:r>
            <a:r>
              <a:rPr sz="2400" b="1" spc="-4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,</a:t>
            </a:r>
            <a:r>
              <a:rPr sz="2400" b="1" spc="-21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en  </a:t>
            </a:r>
            <a:r>
              <a:rPr sz="2400" b="1" spc="-4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el</a:t>
            </a:r>
            <a:r>
              <a:rPr sz="2400" b="1" spc="-14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7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mejo</a:t>
            </a:r>
            <a:r>
              <a:rPr sz="2400" b="1" spc="-5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sz="2400" b="1" spc="-14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8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lugar.</a:t>
            </a:r>
            <a:endParaRPr sz="24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2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¡Vive</a:t>
            </a:r>
            <a:r>
              <a:rPr sz="2400" b="1" spc="-14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7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y</a:t>
            </a:r>
            <a:r>
              <a:rPr sz="2400" b="1" spc="-14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7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disfruta!</a:t>
            </a:r>
            <a:endParaRPr sz="24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40822" y="6055207"/>
            <a:ext cx="1267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chemeClr val="bg1"/>
                </a:solidFill>
                <a:latin typeface="Arial"/>
                <a:cs typeface="Arial"/>
              </a:rPr>
              <a:t>DISPONIBLE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8" y="5491168"/>
            <a:ext cx="1618549" cy="13973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8792" y="347535"/>
            <a:ext cx="13893350" cy="6674274"/>
            <a:chOff x="348792" y="347535"/>
            <a:chExt cx="13893350" cy="667427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792" y="347535"/>
              <a:ext cx="13679716" cy="51291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943952" y="5146020"/>
              <a:ext cx="3298190" cy="1875789"/>
            </a:xfrm>
            <a:custGeom>
              <a:avLst/>
              <a:gdLst/>
              <a:ahLst/>
              <a:cxnLst/>
              <a:rect l="l" t="t" r="r" b="b"/>
              <a:pathLst>
                <a:path w="3298190" h="1875790">
                  <a:moveTo>
                    <a:pt x="3297758" y="662025"/>
                  </a:moveTo>
                  <a:lnTo>
                    <a:pt x="3297758" y="0"/>
                  </a:lnTo>
                  <a:lnTo>
                    <a:pt x="0" y="0"/>
                  </a:lnTo>
                  <a:lnTo>
                    <a:pt x="0" y="1875574"/>
                  </a:lnTo>
                  <a:lnTo>
                    <a:pt x="3297758" y="1875574"/>
                  </a:lnTo>
                  <a:lnTo>
                    <a:pt x="3297758" y="1199921"/>
                  </a:lnTo>
                </a:path>
              </a:pathLst>
            </a:custGeom>
            <a:ln w="63500">
              <a:solidFill>
                <a:srgbClr val="1F141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085908" y="5530633"/>
            <a:ext cx="24434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chemeClr val="accent4"/>
                </a:solidFill>
                <a:latin typeface="Arial"/>
                <a:cs typeface="Arial"/>
              </a:rPr>
              <a:t>Patricio</a:t>
            </a:r>
            <a:r>
              <a:rPr sz="2400" b="1" spc="-140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chemeClr val="accent4"/>
                </a:solidFill>
                <a:latin typeface="Arial"/>
                <a:cs typeface="Arial"/>
              </a:rPr>
              <a:t>Sanz</a:t>
            </a:r>
            <a:r>
              <a:rPr sz="2400" b="1" spc="-140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sz="2400" b="1" spc="125" dirty="0">
                <a:solidFill>
                  <a:schemeClr val="accent4"/>
                </a:solidFill>
                <a:latin typeface="Arial"/>
                <a:cs typeface="Arial"/>
              </a:rPr>
              <a:t>405  </a:t>
            </a:r>
            <a:r>
              <a:rPr sz="2400" b="1" spc="-9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Col.</a:t>
            </a:r>
            <a:r>
              <a:rPr sz="2400" b="1" spc="-14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Del</a:t>
            </a:r>
            <a:r>
              <a:rPr sz="2400" b="1" spc="-14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5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V</a:t>
            </a:r>
            <a:r>
              <a:rPr sz="2400" b="1" spc="-4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alle</a:t>
            </a:r>
            <a:endParaRPr sz="24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79230" y="6062852"/>
            <a:ext cx="3048635" cy="720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Microsoft Sans Serif"/>
                <a:cs typeface="Microsoft Sans Serif"/>
              </a:rPr>
              <a:t>Conocenos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30" dirty="0">
                <a:latin typeface="Microsoft Sans Serif"/>
                <a:cs typeface="Microsoft Sans Serif"/>
              </a:rPr>
              <a:t>y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enamorate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de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cada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espacio,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15" dirty="0">
                <a:latin typeface="Microsoft Sans Serif"/>
                <a:cs typeface="Microsoft Sans Serif"/>
              </a:rPr>
              <a:t>donde</a:t>
            </a:r>
            <a:endParaRPr sz="1100" dirty="0">
              <a:latin typeface="Microsoft Sans Serif"/>
              <a:cs typeface="Microsoft Sans Serif"/>
            </a:endParaRPr>
          </a:p>
          <a:p>
            <a:pPr marL="12700" marR="5715">
              <a:lnSpc>
                <a:spcPct val="159100"/>
              </a:lnSpc>
            </a:pPr>
            <a:r>
              <a:rPr sz="1100" spc="5" dirty="0">
                <a:latin typeface="Microsoft Sans Serif"/>
                <a:cs typeface="Microsoft Sans Serif"/>
              </a:rPr>
              <a:t>podrás</a:t>
            </a:r>
            <a:r>
              <a:rPr sz="1100" spc="24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disfrutar</a:t>
            </a:r>
            <a:r>
              <a:rPr sz="1100" spc="24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al</a:t>
            </a:r>
            <a:r>
              <a:rPr sz="1100" spc="250" dirty="0">
                <a:latin typeface="Microsoft Sans Serif"/>
                <a:cs typeface="Microsoft Sans Serif"/>
              </a:rPr>
              <a:t> </a:t>
            </a:r>
            <a:r>
              <a:rPr sz="1100" spc="10" dirty="0">
                <a:latin typeface="Microsoft Sans Serif"/>
                <a:cs typeface="Microsoft Sans Serif"/>
              </a:rPr>
              <a:t>máximo</a:t>
            </a:r>
            <a:r>
              <a:rPr sz="1100" spc="245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de</a:t>
            </a:r>
            <a:r>
              <a:rPr sz="1100" spc="245" dirty="0">
                <a:latin typeface="Microsoft Sans Serif"/>
                <a:cs typeface="Microsoft Sans Serif"/>
              </a:rPr>
              <a:t> </a:t>
            </a:r>
            <a:r>
              <a:rPr sz="1100" spc="25" dirty="0">
                <a:latin typeface="Microsoft Sans Serif"/>
                <a:cs typeface="Microsoft Sans Serif"/>
              </a:rPr>
              <a:t>todo</a:t>
            </a:r>
            <a:r>
              <a:rPr sz="1100" spc="250" dirty="0">
                <a:latin typeface="Microsoft Sans Serif"/>
                <a:cs typeface="Microsoft Sans Serif"/>
              </a:rPr>
              <a:t> </a:t>
            </a:r>
            <a:r>
              <a:rPr sz="1100" spc="10" dirty="0">
                <a:latin typeface="Microsoft Sans Serif"/>
                <a:cs typeface="Microsoft Sans Serif"/>
              </a:rPr>
              <a:t>lo</a:t>
            </a:r>
            <a:r>
              <a:rPr sz="1100" spc="245" dirty="0">
                <a:latin typeface="Microsoft Sans Serif"/>
                <a:cs typeface="Microsoft Sans Serif"/>
              </a:rPr>
              <a:t> </a:t>
            </a:r>
            <a:r>
              <a:rPr sz="1100" spc="10" dirty="0">
                <a:latin typeface="Microsoft Sans Serif"/>
                <a:cs typeface="Microsoft Sans Serif"/>
              </a:rPr>
              <a:t>que</a:t>
            </a:r>
            <a:r>
              <a:rPr sz="1100" spc="245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te </a:t>
            </a:r>
            <a:r>
              <a:rPr sz="1100" spc="-275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ofrece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vivir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en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el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mejor</a:t>
            </a:r>
            <a:r>
              <a:rPr sz="1100" spc="-25" dirty="0">
                <a:latin typeface="Microsoft Sans Serif"/>
                <a:cs typeface="Microsoft Sans Serif"/>
              </a:rPr>
              <a:t> lugar.</a:t>
            </a:r>
            <a:endParaRPr sz="1100" dirty="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6526" y="239580"/>
            <a:ext cx="8750300" cy="6428105"/>
            <a:chOff x="676526" y="239580"/>
            <a:chExt cx="8750300" cy="6428105"/>
          </a:xfrm>
        </p:grpSpPr>
        <p:sp>
          <p:nvSpPr>
            <p:cNvPr id="9" name="object 9"/>
            <p:cNvSpPr/>
            <p:nvPr/>
          </p:nvSpPr>
          <p:spPr>
            <a:xfrm>
              <a:off x="676541" y="6233883"/>
              <a:ext cx="647700" cy="76835"/>
            </a:xfrm>
            <a:custGeom>
              <a:avLst/>
              <a:gdLst/>
              <a:ahLst/>
              <a:cxnLst/>
              <a:rect l="l" t="t" r="r" b="b"/>
              <a:pathLst>
                <a:path w="647700" h="76835">
                  <a:moveTo>
                    <a:pt x="647700" y="0"/>
                  </a:moveTo>
                  <a:lnTo>
                    <a:pt x="0" y="0"/>
                  </a:lnTo>
                  <a:lnTo>
                    <a:pt x="0" y="76390"/>
                  </a:lnTo>
                  <a:lnTo>
                    <a:pt x="647700" y="76390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9A9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6541" y="6591045"/>
              <a:ext cx="647700" cy="76835"/>
            </a:xfrm>
            <a:custGeom>
              <a:avLst/>
              <a:gdLst/>
              <a:ahLst/>
              <a:cxnLst/>
              <a:rect l="l" t="t" r="r" b="b"/>
              <a:pathLst>
                <a:path w="647700" h="76834">
                  <a:moveTo>
                    <a:pt x="647700" y="0"/>
                  </a:moveTo>
                  <a:lnTo>
                    <a:pt x="0" y="0"/>
                  </a:lnTo>
                  <a:lnTo>
                    <a:pt x="0" y="76390"/>
                  </a:lnTo>
                  <a:lnTo>
                    <a:pt x="647700" y="76390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5F6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8965" y="5616430"/>
              <a:ext cx="1316735" cy="3048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74833" y="5639866"/>
              <a:ext cx="2755265" cy="782320"/>
            </a:xfrm>
            <a:custGeom>
              <a:avLst/>
              <a:gdLst/>
              <a:ahLst/>
              <a:cxnLst/>
              <a:rect l="l" t="t" r="r" b="b"/>
              <a:pathLst>
                <a:path w="2755265" h="782320">
                  <a:moveTo>
                    <a:pt x="411429" y="612114"/>
                  </a:moveTo>
                  <a:lnTo>
                    <a:pt x="407276" y="554926"/>
                  </a:lnTo>
                  <a:lnTo>
                    <a:pt x="379336" y="528205"/>
                  </a:lnTo>
                  <a:lnTo>
                    <a:pt x="359168" y="524344"/>
                  </a:lnTo>
                  <a:lnTo>
                    <a:pt x="359168" y="623239"/>
                  </a:lnTo>
                  <a:lnTo>
                    <a:pt x="358114" y="624420"/>
                  </a:lnTo>
                  <a:lnTo>
                    <a:pt x="357085" y="625614"/>
                  </a:lnTo>
                  <a:lnTo>
                    <a:pt x="355663" y="625589"/>
                  </a:lnTo>
                  <a:lnTo>
                    <a:pt x="277964" y="625589"/>
                  </a:lnTo>
                  <a:lnTo>
                    <a:pt x="273659" y="629881"/>
                  </a:lnTo>
                  <a:lnTo>
                    <a:pt x="273659" y="673404"/>
                  </a:lnTo>
                  <a:lnTo>
                    <a:pt x="277799" y="677900"/>
                  </a:lnTo>
                  <a:lnTo>
                    <a:pt x="353771" y="677900"/>
                  </a:lnTo>
                  <a:lnTo>
                    <a:pt x="355879" y="678103"/>
                  </a:lnTo>
                  <a:lnTo>
                    <a:pt x="359105" y="721563"/>
                  </a:lnTo>
                  <a:lnTo>
                    <a:pt x="351942" y="729068"/>
                  </a:lnTo>
                  <a:lnTo>
                    <a:pt x="240842" y="729068"/>
                  </a:lnTo>
                  <a:lnTo>
                    <a:pt x="237909" y="726884"/>
                  </a:lnTo>
                  <a:lnTo>
                    <a:pt x="237909" y="579488"/>
                  </a:lnTo>
                  <a:lnTo>
                    <a:pt x="240868" y="574763"/>
                  </a:lnTo>
                  <a:lnTo>
                    <a:pt x="351942" y="574763"/>
                  </a:lnTo>
                  <a:lnTo>
                    <a:pt x="359105" y="580796"/>
                  </a:lnTo>
                  <a:lnTo>
                    <a:pt x="359168" y="623239"/>
                  </a:lnTo>
                  <a:lnTo>
                    <a:pt x="359168" y="524344"/>
                  </a:lnTo>
                  <a:lnTo>
                    <a:pt x="48234" y="524319"/>
                  </a:lnTo>
                  <a:lnTo>
                    <a:pt x="31000" y="528955"/>
                  </a:lnTo>
                  <a:lnTo>
                    <a:pt x="15494" y="540893"/>
                  </a:lnTo>
                  <a:lnTo>
                    <a:pt x="4305" y="557149"/>
                  </a:lnTo>
                  <a:lnTo>
                    <a:pt x="0" y="574713"/>
                  </a:lnTo>
                  <a:lnTo>
                    <a:pt x="0" y="740181"/>
                  </a:lnTo>
                  <a:lnTo>
                    <a:pt x="2451" y="756437"/>
                  </a:lnTo>
                  <a:lnTo>
                    <a:pt x="10007" y="769797"/>
                  </a:lnTo>
                  <a:lnTo>
                    <a:pt x="22961" y="778840"/>
                  </a:lnTo>
                  <a:lnTo>
                    <a:pt x="41617" y="782167"/>
                  </a:lnTo>
                  <a:lnTo>
                    <a:pt x="47840" y="782167"/>
                  </a:lnTo>
                  <a:lnTo>
                    <a:pt x="47828" y="581748"/>
                  </a:lnTo>
                  <a:lnTo>
                    <a:pt x="54432" y="574763"/>
                  </a:lnTo>
                  <a:lnTo>
                    <a:pt x="95224" y="574763"/>
                  </a:lnTo>
                  <a:lnTo>
                    <a:pt x="95313" y="741641"/>
                  </a:lnTo>
                  <a:lnTo>
                    <a:pt x="97713" y="757262"/>
                  </a:lnTo>
                  <a:lnTo>
                    <a:pt x="104559" y="770280"/>
                  </a:lnTo>
                  <a:lnTo>
                    <a:pt x="115620" y="779043"/>
                  </a:lnTo>
                  <a:lnTo>
                    <a:pt x="130708" y="782269"/>
                  </a:lnTo>
                  <a:lnTo>
                    <a:pt x="142659" y="782167"/>
                  </a:lnTo>
                  <a:lnTo>
                    <a:pt x="142659" y="581748"/>
                  </a:lnTo>
                  <a:lnTo>
                    <a:pt x="148920" y="574763"/>
                  </a:lnTo>
                  <a:lnTo>
                    <a:pt x="188582" y="574763"/>
                  </a:lnTo>
                  <a:lnTo>
                    <a:pt x="188595" y="775017"/>
                  </a:lnTo>
                  <a:lnTo>
                    <a:pt x="195745" y="782180"/>
                  </a:lnTo>
                  <a:lnTo>
                    <a:pt x="358355" y="782167"/>
                  </a:lnTo>
                  <a:lnTo>
                    <a:pt x="396011" y="761022"/>
                  </a:lnTo>
                  <a:lnTo>
                    <a:pt x="410032" y="729068"/>
                  </a:lnTo>
                  <a:lnTo>
                    <a:pt x="411429" y="722642"/>
                  </a:lnTo>
                  <a:lnTo>
                    <a:pt x="411429" y="691883"/>
                  </a:lnTo>
                  <a:lnTo>
                    <a:pt x="366547" y="652767"/>
                  </a:lnTo>
                  <a:lnTo>
                    <a:pt x="396519" y="625614"/>
                  </a:lnTo>
                  <a:lnTo>
                    <a:pt x="411429" y="612114"/>
                  </a:lnTo>
                  <a:close/>
                </a:path>
                <a:path w="2755265" h="782320">
                  <a:moveTo>
                    <a:pt x="2754934" y="87795"/>
                  </a:moveTo>
                  <a:lnTo>
                    <a:pt x="2750782" y="30607"/>
                  </a:lnTo>
                  <a:lnTo>
                    <a:pt x="2722842" y="3886"/>
                  </a:lnTo>
                  <a:lnTo>
                    <a:pt x="2702674" y="25"/>
                  </a:lnTo>
                  <a:lnTo>
                    <a:pt x="2702674" y="98920"/>
                  </a:lnTo>
                  <a:lnTo>
                    <a:pt x="2701620" y="100101"/>
                  </a:lnTo>
                  <a:lnTo>
                    <a:pt x="2700591" y="101295"/>
                  </a:lnTo>
                  <a:lnTo>
                    <a:pt x="2699169" y="101269"/>
                  </a:lnTo>
                  <a:lnTo>
                    <a:pt x="2621470" y="101269"/>
                  </a:lnTo>
                  <a:lnTo>
                    <a:pt x="2617165" y="105562"/>
                  </a:lnTo>
                  <a:lnTo>
                    <a:pt x="2617165" y="149085"/>
                  </a:lnTo>
                  <a:lnTo>
                    <a:pt x="2621305" y="153581"/>
                  </a:lnTo>
                  <a:lnTo>
                    <a:pt x="2697276" y="153581"/>
                  </a:lnTo>
                  <a:lnTo>
                    <a:pt x="2699385" y="153784"/>
                  </a:lnTo>
                  <a:lnTo>
                    <a:pt x="2702610" y="197243"/>
                  </a:lnTo>
                  <a:lnTo>
                    <a:pt x="2695448" y="204749"/>
                  </a:lnTo>
                  <a:lnTo>
                    <a:pt x="2584348" y="204749"/>
                  </a:lnTo>
                  <a:lnTo>
                    <a:pt x="2581414" y="202565"/>
                  </a:lnTo>
                  <a:lnTo>
                    <a:pt x="2581414" y="55168"/>
                  </a:lnTo>
                  <a:lnTo>
                    <a:pt x="2584373" y="50444"/>
                  </a:lnTo>
                  <a:lnTo>
                    <a:pt x="2695448" y="50444"/>
                  </a:lnTo>
                  <a:lnTo>
                    <a:pt x="2702610" y="56476"/>
                  </a:lnTo>
                  <a:lnTo>
                    <a:pt x="2702674" y="98920"/>
                  </a:lnTo>
                  <a:lnTo>
                    <a:pt x="2702674" y="25"/>
                  </a:lnTo>
                  <a:lnTo>
                    <a:pt x="2391740" y="0"/>
                  </a:lnTo>
                  <a:lnTo>
                    <a:pt x="2374506" y="4635"/>
                  </a:lnTo>
                  <a:lnTo>
                    <a:pt x="2359012" y="16573"/>
                  </a:lnTo>
                  <a:lnTo>
                    <a:pt x="2347811" y="32816"/>
                  </a:lnTo>
                  <a:lnTo>
                    <a:pt x="2343505" y="50393"/>
                  </a:lnTo>
                  <a:lnTo>
                    <a:pt x="2343505" y="215861"/>
                  </a:lnTo>
                  <a:lnTo>
                    <a:pt x="2345956" y="232117"/>
                  </a:lnTo>
                  <a:lnTo>
                    <a:pt x="2353513" y="245465"/>
                  </a:lnTo>
                  <a:lnTo>
                    <a:pt x="2366480" y="254520"/>
                  </a:lnTo>
                  <a:lnTo>
                    <a:pt x="2385123" y="257848"/>
                  </a:lnTo>
                  <a:lnTo>
                    <a:pt x="2391346" y="257848"/>
                  </a:lnTo>
                  <a:lnTo>
                    <a:pt x="2391333" y="57429"/>
                  </a:lnTo>
                  <a:lnTo>
                    <a:pt x="2397937" y="50444"/>
                  </a:lnTo>
                  <a:lnTo>
                    <a:pt x="2438730" y="50444"/>
                  </a:lnTo>
                  <a:lnTo>
                    <a:pt x="2438819" y="217322"/>
                  </a:lnTo>
                  <a:lnTo>
                    <a:pt x="2441219" y="232943"/>
                  </a:lnTo>
                  <a:lnTo>
                    <a:pt x="2448077" y="245948"/>
                  </a:lnTo>
                  <a:lnTo>
                    <a:pt x="2459126" y="254723"/>
                  </a:lnTo>
                  <a:lnTo>
                    <a:pt x="2474214" y="257949"/>
                  </a:lnTo>
                  <a:lnTo>
                    <a:pt x="2486164" y="257848"/>
                  </a:lnTo>
                  <a:lnTo>
                    <a:pt x="2486164" y="57429"/>
                  </a:lnTo>
                  <a:lnTo>
                    <a:pt x="2492425" y="50444"/>
                  </a:lnTo>
                  <a:lnTo>
                    <a:pt x="2532088" y="50444"/>
                  </a:lnTo>
                  <a:lnTo>
                    <a:pt x="2532100" y="250698"/>
                  </a:lnTo>
                  <a:lnTo>
                    <a:pt x="2539250" y="257860"/>
                  </a:lnTo>
                  <a:lnTo>
                    <a:pt x="2701861" y="257848"/>
                  </a:lnTo>
                  <a:lnTo>
                    <a:pt x="2739517" y="236702"/>
                  </a:lnTo>
                  <a:lnTo>
                    <a:pt x="2754934" y="198323"/>
                  </a:lnTo>
                  <a:lnTo>
                    <a:pt x="2754934" y="167563"/>
                  </a:lnTo>
                  <a:lnTo>
                    <a:pt x="2710053" y="128447"/>
                  </a:lnTo>
                  <a:lnTo>
                    <a:pt x="2740037" y="101295"/>
                  </a:lnTo>
                  <a:lnTo>
                    <a:pt x="2754934" y="87795"/>
                  </a:lnTo>
                  <a:close/>
                </a:path>
              </a:pathLst>
            </a:custGeom>
            <a:solidFill>
              <a:srgbClr val="E124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9533" y="5671146"/>
              <a:ext cx="229235" cy="133350"/>
            </a:xfrm>
            <a:custGeom>
              <a:avLst/>
              <a:gdLst/>
              <a:ahLst/>
              <a:cxnLst/>
              <a:rect l="l" t="t" r="r" b="b"/>
              <a:pathLst>
                <a:path w="229234" h="133350">
                  <a:moveTo>
                    <a:pt x="93827" y="58991"/>
                  </a:moveTo>
                  <a:lnTo>
                    <a:pt x="92544" y="50774"/>
                  </a:lnTo>
                  <a:lnTo>
                    <a:pt x="87452" y="36169"/>
                  </a:lnTo>
                  <a:lnTo>
                    <a:pt x="83718" y="29972"/>
                  </a:lnTo>
                  <a:lnTo>
                    <a:pt x="76746" y="22733"/>
                  </a:lnTo>
                  <a:lnTo>
                    <a:pt x="76746" y="62242"/>
                  </a:lnTo>
                  <a:lnTo>
                    <a:pt x="76746" y="77139"/>
                  </a:lnTo>
                  <a:lnTo>
                    <a:pt x="57950" y="112547"/>
                  </a:lnTo>
                  <a:lnTo>
                    <a:pt x="40690" y="117411"/>
                  </a:lnTo>
                  <a:lnTo>
                    <a:pt x="16192" y="117411"/>
                  </a:lnTo>
                  <a:lnTo>
                    <a:pt x="16192" y="22428"/>
                  </a:lnTo>
                  <a:lnTo>
                    <a:pt x="41135" y="22428"/>
                  </a:lnTo>
                  <a:lnTo>
                    <a:pt x="72669" y="44716"/>
                  </a:lnTo>
                  <a:lnTo>
                    <a:pt x="76746" y="62242"/>
                  </a:lnTo>
                  <a:lnTo>
                    <a:pt x="76746" y="22733"/>
                  </a:lnTo>
                  <a:lnTo>
                    <a:pt x="33642" y="8953"/>
                  </a:lnTo>
                  <a:lnTo>
                    <a:pt x="4559" y="8953"/>
                  </a:lnTo>
                  <a:lnTo>
                    <a:pt x="3200" y="9436"/>
                  </a:lnTo>
                  <a:lnTo>
                    <a:pt x="622" y="11391"/>
                  </a:lnTo>
                  <a:lnTo>
                    <a:pt x="0" y="13055"/>
                  </a:lnTo>
                  <a:lnTo>
                    <a:pt x="88" y="127139"/>
                  </a:lnTo>
                  <a:lnTo>
                    <a:pt x="622" y="128562"/>
                  </a:lnTo>
                  <a:lnTo>
                    <a:pt x="3200" y="130505"/>
                  </a:lnTo>
                  <a:lnTo>
                    <a:pt x="4559" y="131000"/>
                  </a:lnTo>
                  <a:lnTo>
                    <a:pt x="31864" y="131000"/>
                  </a:lnTo>
                  <a:lnTo>
                    <a:pt x="72745" y="120675"/>
                  </a:lnTo>
                  <a:lnTo>
                    <a:pt x="92811" y="83019"/>
                  </a:lnTo>
                  <a:lnTo>
                    <a:pt x="93827" y="68186"/>
                  </a:lnTo>
                  <a:lnTo>
                    <a:pt x="93827" y="58991"/>
                  </a:lnTo>
                  <a:close/>
                </a:path>
                <a:path w="229234" h="133350">
                  <a:moveTo>
                    <a:pt x="189458" y="74155"/>
                  </a:moveTo>
                  <a:lnTo>
                    <a:pt x="188760" y="68948"/>
                  </a:lnTo>
                  <a:lnTo>
                    <a:pt x="185915" y="59207"/>
                  </a:lnTo>
                  <a:lnTo>
                    <a:pt x="183705" y="54965"/>
                  </a:lnTo>
                  <a:lnTo>
                    <a:pt x="180962" y="51676"/>
                  </a:lnTo>
                  <a:lnTo>
                    <a:pt x="177673" y="47726"/>
                  </a:lnTo>
                  <a:lnTo>
                    <a:pt x="173888" y="44907"/>
                  </a:lnTo>
                  <a:lnTo>
                    <a:pt x="173888" y="74155"/>
                  </a:lnTo>
                  <a:lnTo>
                    <a:pt x="173799" y="77889"/>
                  </a:lnTo>
                  <a:lnTo>
                    <a:pt x="127495" y="77889"/>
                  </a:lnTo>
                  <a:lnTo>
                    <a:pt x="127622" y="74447"/>
                  </a:lnTo>
                  <a:lnTo>
                    <a:pt x="147459" y="51676"/>
                  </a:lnTo>
                  <a:lnTo>
                    <a:pt x="158838" y="51676"/>
                  </a:lnTo>
                  <a:lnTo>
                    <a:pt x="164515" y="53987"/>
                  </a:lnTo>
                  <a:lnTo>
                    <a:pt x="172173" y="63309"/>
                  </a:lnTo>
                  <a:lnTo>
                    <a:pt x="173786" y="68948"/>
                  </a:lnTo>
                  <a:lnTo>
                    <a:pt x="173888" y="74155"/>
                  </a:lnTo>
                  <a:lnTo>
                    <a:pt x="173888" y="44907"/>
                  </a:lnTo>
                  <a:lnTo>
                    <a:pt x="164452" y="40576"/>
                  </a:lnTo>
                  <a:lnTo>
                    <a:pt x="158775" y="39509"/>
                  </a:lnTo>
                  <a:lnTo>
                    <a:pt x="145884" y="39509"/>
                  </a:lnTo>
                  <a:lnTo>
                    <a:pt x="112306" y="72720"/>
                  </a:lnTo>
                  <a:lnTo>
                    <a:pt x="111366" y="79286"/>
                  </a:lnTo>
                  <a:lnTo>
                    <a:pt x="111366" y="94234"/>
                  </a:lnTo>
                  <a:lnTo>
                    <a:pt x="130213" y="127914"/>
                  </a:lnTo>
                  <a:lnTo>
                    <a:pt x="146837" y="132778"/>
                  </a:lnTo>
                  <a:lnTo>
                    <a:pt x="157822" y="132778"/>
                  </a:lnTo>
                  <a:lnTo>
                    <a:pt x="185877" y="120142"/>
                  </a:lnTo>
                  <a:lnTo>
                    <a:pt x="185788" y="117348"/>
                  </a:lnTo>
                  <a:lnTo>
                    <a:pt x="178460" y="115379"/>
                  </a:lnTo>
                  <a:lnTo>
                    <a:pt x="176580" y="116116"/>
                  </a:lnTo>
                  <a:lnTo>
                    <a:pt x="171945" y="117754"/>
                  </a:lnTo>
                  <a:lnTo>
                    <a:pt x="169227" y="118491"/>
                  </a:lnTo>
                  <a:lnTo>
                    <a:pt x="162902" y="119811"/>
                  </a:lnTo>
                  <a:lnTo>
                    <a:pt x="159308" y="120142"/>
                  </a:lnTo>
                  <a:lnTo>
                    <a:pt x="150152" y="120142"/>
                  </a:lnTo>
                  <a:lnTo>
                    <a:pt x="127495" y="89306"/>
                  </a:lnTo>
                  <a:lnTo>
                    <a:pt x="184975" y="89306"/>
                  </a:lnTo>
                  <a:lnTo>
                    <a:pt x="186385" y="88785"/>
                  </a:lnTo>
                  <a:lnTo>
                    <a:pt x="188836" y="86715"/>
                  </a:lnTo>
                  <a:lnTo>
                    <a:pt x="189458" y="84963"/>
                  </a:lnTo>
                  <a:lnTo>
                    <a:pt x="189458" y="77889"/>
                  </a:lnTo>
                  <a:lnTo>
                    <a:pt x="189458" y="74155"/>
                  </a:lnTo>
                  <a:close/>
                </a:path>
                <a:path w="229234" h="133350">
                  <a:moveTo>
                    <a:pt x="228638" y="2540"/>
                  </a:moveTo>
                  <a:lnTo>
                    <a:pt x="228574" y="1270"/>
                  </a:lnTo>
                  <a:lnTo>
                    <a:pt x="227660" y="1270"/>
                  </a:lnTo>
                  <a:lnTo>
                    <a:pt x="227660" y="0"/>
                  </a:lnTo>
                  <a:lnTo>
                    <a:pt x="214274" y="0"/>
                  </a:lnTo>
                  <a:lnTo>
                    <a:pt x="214274" y="1270"/>
                  </a:lnTo>
                  <a:lnTo>
                    <a:pt x="213245" y="1270"/>
                  </a:lnTo>
                  <a:lnTo>
                    <a:pt x="213245" y="2540"/>
                  </a:lnTo>
                  <a:lnTo>
                    <a:pt x="213194" y="129540"/>
                  </a:lnTo>
                  <a:lnTo>
                    <a:pt x="213766" y="129540"/>
                  </a:lnTo>
                  <a:lnTo>
                    <a:pt x="213766" y="130810"/>
                  </a:lnTo>
                  <a:lnTo>
                    <a:pt x="217792" y="130810"/>
                  </a:lnTo>
                  <a:lnTo>
                    <a:pt x="217792" y="132080"/>
                  </a:lnTo>
                  <a:lnTo>
                    <a:pt x="220014" y="132080"/>
                  </a:lnTo>
                  <a:lnTo>
                    <a:pt x="220014" y="130810"/>
                  </a:lnTo>
                  <a:lnTo>
                    <a:pt x="228117" y="130810"/>
                  </a:lnTo>
                  <a:lnTo>
                    <a:pt x="228117" y="129540"/>
                  </a:lnTo>
                  <a:lnTo>
                    <a:pt x="228638" y="129540"/>
                  </a:lnTo>
                  <a:lnTo>
                    <a:pt x="228638" y="2540"/>
                  </a:lnTo>
                  <a:close/>
                </a:path>
              </a:pathLst>
            </a:custGeom>
            <a:solidFill>
              <a:srgbClr val="414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526" y="5851831"/>
              <a:ext cx="173991" cy="1243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79195" y="5843053"/>
              <a:ext cx="59690" cy="132080"/>
            </a:xfrm>
            <a:custGeom>
              <a:avLst/>
              <a:gdLst/>
              <a:ahLst/>
              <a:cxnLst/>
              <a:rect l="l" t="t" r="r" b="b"/>
              <a:pathLst>
                <a:path w="59690" h="132079">
                  <a:moveTo>
                    <a:pt x="15328" y="2006"/>
                  </a:moveTo>
                  <a:lnTo>
                    <a:pt x="14427" y="939"/>
                  </a:lnTo>
                  <a:lnTo>
                    <a:pt x="13855" y="685"/>
                  </a:lnTo>
                  <a:lnTo>
                    <a:pt x="10477" y="0"/>
                  </a:lnTo>
                  <a:lnTo>
                    <a:pt x="2844" y="254"/>
                  </a:lnTo>
                  <a:lnTo>
                    <a:pt x="863" y="939"/>
                  </a:lnTo>
                  <a:lnTo>
                    <a:pt x="0" y="2006"/>
                  </a:lnTo>
                  <a:lnTo>
                    <a:pt x="0" y="129895"/>
                  </a:lnTo>
                  <a:lnTo>
                    <a:pt x="863" y="130873"/>
                  </a:lnTo>
                  <a:lnTo>
                    <a:pt x="2844" y="131572"/>
                  </a:lnTo>
                  <a:lnTo>
                    <a:pt x="10477" y="131813"/>
                  </a:lnTo>
                  <a:lnTo>
                    <a:pt x="14427" y="130873"/>
                  </a:lnTo>
                  <a:lnTo>
                    <a:pt x="15328" y="129895"/>
                  </a:lnTo>
                  <a:lnTo>
                    <a:pt x="15328" y="2006"/>
                  </a:lnTo>
                  <a:close/>
                </a:path>
                <a:path w="59690" h="132079">
                  <a:moveTo>
                    <a:pt x="59651" y="2006"/>
                  </a:moveTo>
                  <a:lnTo>
                    <a:pt x="58750" y="939"/>
                  </a:lnTo>
                  <a:lnTo>
                    <a:pt x="58178" y="685"/>
                  </a:lnTo>
                  <a:lnTo>
                    <a:pt x="54800" y="0"/>
                  </a:lnTo>
                  <a:lnTo>
                    <a:pt x="47180" y="254"/>
                  </a:lnTo>
                  <a:lnTo>
                    <a:pt x="45186" y="939"/>
                  </a:lnTo>
                  <a:lnTo>
                    <a:pt x="44323" y="2006"/>
                  </a:lnTo>
                  <a:lnTo>
                    <a:pt x="44323" y="129895"/>
                  </a:lnTo>
                  <a:lnTo>
                    <a:pt x="44754" y="130581"/>
                  </a:lnTo>
                  <a:lnTo>
                    <a:pt x="47180" y="131572"/>
                  </a:lnTo>
                  <a:lnTo>
                    <a:pt x="54800" y="131813"/>
                  </a:lnTo>
                  <a:lnTo>
                    <a:pt x="58750" y="130873"/>
                  </a:lnTo>
                  <a:lnTo>
                    <a:pt x="59651" y="129895"/>
                  </a:lnTo>
                  <a:lnTo>
                    <a:pt x="59651" y="2006"/>
                  </a:lnTo>
                  <a:close/>
                </a:path>
              </a:pathLst>
            </a:custGeom>
            <a:solidFill>
              <a:srgbClr val="414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2080" y="5882876"/>
              <a:ext cx="78105" cy="9326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93292" y="5850991"/>
              <a:ext cx="286385" cy="153670"/>
            </a:xfrm>
            <a:custGeom>
              <a:avLst/>
              <a:gdLst/>
              <a:ahLst/>
              <a:cxnLst/>
              <a:rect l="l" t="t" r="r" b="b"/>
              <a:pathLst>
                <a:path w="286384" h="153670">
                  <a:moveTo>
                    <a:pt x="92646" y="70789"/>
                  </a:moveTo>
                  <a:lnTo>
                    <a:pt x="79629" y="44780"/>
                  </a:lnTo>
                  <a:lnTo>
                    <a:pt x="77419" y="42545"/>
                  </a:lnTo>
                  <a:lnTo>
                    <a:pt x="77419" y="80911"/>
                  </a:lnTo>
                  <a:lnTo>
                    <a:pt x="77127" y="83096"/>
                  </a:lnTo>
                  <a:lnTo>
                    <a:pt x="53975" y="108940"/>
                  </a:lnTo>
                  <a:lnTo>
                    <a:pt x="51422" y="109664"/>
                  </a:lnTo>
                  <a:lnTo>
                    <a:pt x="48742" y="110007"/>
                  </a:lnTo>
                  <a:lnTo>
                    <a:pt x="43141" y="110007"/>
                  </a:lnTo>
                  <a:lnTo>
                    <a:pt x="40398" y="109664"/>
                  </a:lnTo>
                  <a:lnTo>
                    <a:pt x="37744" y="108940"/>
                  </a:lnTo>
                  <a:lnTo>
                    <a:pt x="35052" y="108242"/>
                  </a:lnTo>
                  <a:lnTo>
                    <a:pt x="14224" y="80911"/>
                  </a:lnTo>
                  <a:lnTo>
                    <a:pt x="14224" y="73164"/>
                  </a:lnTo>
                  <a:lnTo>
                    <a:pt x="41338" y="45275"/>
                  </a:lnTo>
                  <a:lnTo>
                    <a:pt x="48691" y="45275"/>
                  </a:lnTo>
                  <a:lnTo>
                    <a:pt x="77127" y="71894"/>
                  </a:lnTo>
                  <a:lnTo>
                    <a:pt x="77419" y="80911"/>
                  </a:lnTo>
                  <a:lnTo>
                    <a:pt x="77419" y="42545"/>
                  </a:lnTo>
                  <a:lnTo>
                    <a:pt x="74688" y="39776"/>
                  </a:lnTo>
                  <a:lnTo>
                    <a:pt x="69748" y="36360"/>
                  </a:lnTo>
                  <a:lnTo>
                    <a:pt x="58889" y="31788"/>
                  </a:lnTo>
                  <a:lnTo>
                    <a:pt x="53022" y="30645"/>
                  </a:lnTo>
                  <a:lnTo>
                    <a:pt x="43103" y="30645"/>
                  </a:lnTo>
                  <a:lnTo>
                    <a:pt x="15011" y="44780"/>
                  </a:lnTo>
                  <a:lnTo>
                    <a:pt x="15011" y="32842"/>
                  </a:lnTo>
                  <a:lnTo>
                    <a:pt x="0" y="32842"/>
                  </a:lnTo>
                  <a:lnTo>
                    <a:pt x="0" y="153098"/>
                  </a:lnTo>
                  <a:lnTo>
                    <a:pt x="15011" y="153098"/>
                  </a:lnTo>
                  <a:lnTo>
                    <a:pt x="15011" y="110604"/>
                  </a:lnTo>
                  <a:lnTo>
                    <a:pt x="16306" y="111912"/>
                  </a:lnTo>
                  <a:lnTo>
                    <a:pt x="43510" y="124155"/>
                  </a:lnTo>
                  <a:lnTo>
                    <a:pt x="53314" y="124155"/>
                  </a:lnTo>
                  <a:lnTo>
                    <a:pt x="59156" y="123012"/>
                  </a:lnTo>
                  <a:lnTo>
                    <a:pt x="69926" y="118427"/>
                  </a:lnTo>
                  <a:lnTo>
                    <a:pt x="74853" y="115011"/>
                  </a:lnTo>
                  <a:lnTo>
                    <a:pt x="79146" y="110604"/>
                  </a:lnTo>
                  <a:lnTo>
                    <a:pt x="79730" y="110007"/>
                  </a:lnTo>
                  <a:lnTo>
                    <a:pt x="83743" y="105892"/>
                  </a:lnTo>
                  <a:lnTo>
                    <a:pt x="87083" y="100838"/>
                  </a:lnTo>
                  <a:lnTo>
                    <a:pt x="91528" y="89712"/>
                  </a:lnTo>
                  <a:lnTo>
                    <a:pt x="92621" y="83820"/>
                  </a:lnTo>
                  <a:lnTo>
                    <a:pt x="92646" y="70789"/>
                  </a:lnTo>
                  <a:close/>
                </a:path>
                <a:path w="286384" h="153670">
                  <a:moveTo>
                    <a:pt x="122428" y="0"/>
                  </a:moveTo>
                  <a:lnTo>
                    <a:pt x="109461" y="0"/>
                  </a:lnTo>
                  <a:lnTo>
                    <a:pt x="107429" y="0"/>
                  </a:lnTo>
                  <a:lnTo>
                    <a:pt x="107429" y="121970"/>
                  </a:lnTo>
                  <a:lnTo>
                    <a:pt x="122428" y="121970"/>
                  </a:lnTo>
                  <a:lnTo>
                    <a:pt x="122428" y="0"/>
                  </a:lnTo>
                  <a:close/>
                </a:path>
                <a:path w="286384" h="153670">
                  <a:moveTo>
                    <a:pt x="218224" y="32842"/>
                  </a:moveTo>
                  <a:lnTo>
                    <a:pt x="205016" y="32842"/>
                  </a:lnTo>
                  <a:lnTo>
                    <a:pt x="202984" y="32842"/>
                  </a:lnTo>
                  <a:lnTo>
                    <a:pt x="202984" y="79870"/>
                  </a:lnTo>
                  <a:lnTo>
                    <a:pt x="181889" y="109461"/>
                  </a:lnTo>
                  <a:lnTo>
                    <a:pt x="176149" y="109461"/>
                  </a:lnTo>
                  <a:lnTo>
                    <a:pt x="154736" y="74587"/>
                  </a:lnTo>
                  <a:lnTo>
                    <a:pt x="154736" y="32842"/>
                  </a:lnTo>
                  <a:lnTo>
                    <a:pt x="139725" y="32842"/>
                  </a:lnTo>
                  <a:lnTo>
                    <a:pt x="139725" y="81978"/>
                  </a:lnTo>
                  <a:lnTo>
                    <a:pt x="140081" y="87376"/>
                  </a:lnTo>
                  <a:lnTo>
                    <a:pt x="160210" y="120599"/>
                  </a:lnTo>
                  <a:lnTo>
                    <a:pt x="174764" y="124155"/>
                  </a:lnTo>
                  <a:lnTo>
                    <a:pt x="183337" y="124155"/>
                  </a:lnTo>
                  <a:lnTo>
                    <a:pt x="215366" y="100838"/>
                  </a:lnTo>
                  <a:lnTo>
                    <a:pt x="218224" y="82562"/>
                  </a:lnTo>
                  <a:lnTo>
                    <a:pt x="218224" y="32842"/>
                  </a:lnTo>
                  <a:close/>
                </a:path>
                <a:path w="286384" h="153670">
                  <a:moveTo>
                    <a:pt x="286143" y="44119"/>
                  </a:moveTo>
                  <a:lnTo>
                    <a:pt x="280581" y="38722"/>
                  </a:lnTo>
                  <a:lnTo>
                    <a:pt x="276440" y="35725"/>
                  </a:lnTo>
                  <a:lnTo>
                    <a:pt x="268071" y="31673"/>
                  </a:lnTo>
                  <a:lnTo>
                    <a:pt x="263855" y="30645"/>
                  </a:lnTo>
                  <a:lnTo>
                    <a:pt x="256019" y="30645"/>
                  </a:lnTo>
                  <a:lnTo>
                    <a:pt x="234264" y="51714"/>
                  </a:lnTo>
                  <a:lnTo>
                    <a:pt x="234264" y="57861"/>
                  </a:lnTo>
                  <a:lnTo>
                    <a:pt x="258749" y="83756"/>
                  </a:lnTo>
                  <a:lnTo>
                    <a:pt x="261632" y="85382"/>
                  </a:lnTo>
                  <a:lnTo>
                    <a:pt x="270941" y="96240"/>
                  </a:lnTo>
                  <a:lnTo>
                    <a:pt x="270941" y="99174"/>
                  </a:lnTo>
                  <a:lnTo>
                    <a:pt x="259092" y="109689"/>
                  </a:lnTo>
                  <a:lnTo>
                    <a:pt x="254330" y="109689"/>
                  </a:lnTo>
                  <a:lnTo>
                    <a:pt x="251599" y="108991"/>
                  </a:lnTo>
                  <a:lnTo>
                    <a:pt x="246189" y="106095"/>
                  </a:lnTo>
                  <a:lnTo>
                    <a:pt x="243484" y="103886"/>
                  </a:lnTo>
                  <a:lnTo>
                    <a:pt x="239344" y="99199"/>
                  </a:lnTo>
                  <a:lnTo>
                    <a:pt x="229844" y="109994"/>
                  </a:lnTo>
                  <a:lnTo>
                    <a:pt x="255016" y="124155"/>
                  </a:lnTo>
                  <a:lnTo>
                    <a:pt x="261543" y="124155"/>
                  </a:lnTo>
                  <a:lnTo>
                    <a:pt x="285407" y="100863"/>
                  </a:lnTo>
                  <a:lnTo>
                    <a:pt x="285407" y="94424"/>
                  </a:lnTo>
                  <a:lnTo>
                    <a:pt x="260108" y="68059"/>
                  </a:lnTo>
                  <a:lnTo>
                    <a:pt x="257403" y="66484"/>
                  </a:lnTo>
                  <a:lnTo>
                    <a:pt x="248183" y="55778"/>
                  </a:lnTo>
                  <a:lnTo>
                    <a:pt x="248183" y="53378"/>
                  </a:lnTo>
                  <a:lnTo>
                    <a:pt x="248424" y="52184"/>
                  </a:lnTo>
                  <a:lnTo>
                    <a:pt x="249466" y="49961"/>
                  </a:lnTo>
                  <a:lnTo>
                    <a:pt x="250253" y="48895"/>
                  </a:lnTo>
                  <a:lnTo>
                    <a:pt x="251320" y="47917"/>
                  </a:lnTo>
                  <a:lnTo>
                    <a:pt x="252399" y="46926"/>
                  </a:lnTo>
                  <a:lnTo>
                    <a:pt x="253580" y="46177"/>
                  </a:lnTo>
                  <a:lnTo>
                    <a:pt x="256146" y="45186"/>
                  </a:lnTo>
                  <a:lnTo>
                    <a:pt x="257543" y="44958"/>
                  </a:lnTo>
                  <a:lnTo>
                    <a:pt x="261569" y="44958"/>
                  </a:lnTo>
                  <a:lnTo>
                    <a:pt x="264109" y="45580"/>
                  </a:lnTo>
                  <a:lnTo>
                    <a:pt x="269341" y="48183"/>
                  </a:lnTo>
                  <a:lnTo>
                    <a:pt x="272072" y="50203"/>
                  </a:lnTo>
                  <a:lnTo>
                    <a:pt x="276301" y="54305"/>
                  </a:lnTo>
                  <a:lnTo>
                    <a:pt x="286143" y="44119"/>
                  </a:lnTo>
                  <a:close/>
                </a:path>
              </a:pathLst>
            </a:custGeom>
            <a:solidFill>
              <a:srgbClr val="46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2327" y="5596470"/>
              <a:ext cx="302895" cy="375920"/>
            </a:xfrm>
            <a:custGeom>
              <a:avLst/>
              <a:gdLst/>
              <a:ahLst/>
              <a:cxnLst/>
              <a:rect l="l" t="t" r="r" b="b"/>
              <a:pathLst>
                <a:path w="302894" h="375920">
                  <a:moveTo>
                    <a:pt x="280784" y="264706"/>
                  </a:moveTo>
                  <a:lnTo>
                    <a:pt x="271310" y="264706"/>
                  </a:lnTo>
                  <a:lnTo>
                    <a:pt x="271310" y="375767"/>
                  </a:lnTo>
                  <a:lnTo>
                    <a:pt x="280784" y="375767"/>
                  </a:lnTo>
                  <a:lnTo>
                    <a:pt x="280784" y="264706"/>
                  </a:lnTo>
                  <a:close/>
                </a:path>
                <a:path w="302894" h="375920">
                  <a:moveTo>
                    <a:pt x="280784" y="186194"/>
                  </a:moveTo>
                  <a:lnTo>
                    <a:pt x="271310" y="186194"/>
                  </a:lnTo>
                  <a:lnTo>
                    <a:pt x="271310" y="218008"/>
                  </a:lnTo>
                  <a:lnTo>
                    <a:pt x="280784" y="218008"/>
                  </a:lnTo>
                  <a:lnTo>
                    <a:pt x="280784" y="186194"/>
                  </a:lnTo>
                  <a:close/>
                </a:path>
                <a:path w="302894" h="375920">
                  <a:moveTo>
                    <a:pt x="280784" y="106019"/>
                  </a:moveTo>
                  <a:lnTo>
                    <a:pt x="271310" y="106019"/>
                  </a:lnTo>
                  <a:lnTo>
                    <a:pt x="271310" y="137820"/>
                  </a:lnTo>
                  <a:lnTo>
                    <a:pt x="280784" y="137820"/>
                  </a:lnTo>
                  <a:lnTo>
                    <a:pt x="280784" y="106019"/>
                  </a:lnTo>
                  <a:close/>
                </a:path>
                <a:path w="302894" h="375920">
                  <a:moveTo>
                    <a:pt x="280784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59690"/>
                  </a:lnTo>
                  <a:lnTo>
                    <a:pt x="0" y="80010"/>
                  </a:lnTo>
                  <a:lnTo>
                    <a:pt x="9474" y="80010"/>
                  </a:lnTo>
                  <a:lnTo>
                    <a:pt x="9474" y="59690"/>
                  </a:lnTo>
                  <a:lnTo>
                    <a:pt x="9474" y="10160"/>
                  </a:lnTo>
                  <a:lnTo>
                    <a:pt x="271310" y="10160"/>
                  </a:lnTo>
                  <a:lnTo>
                    <a:pt x="271310" y="59690"/>
                  </a:lnTo>
                  <a:lnTo>
                    <a:pt x="280784" y="59690"/>
                  </a:lnTo>
                  <a:lnTo>
                    <a:pt x="280784" y="10160"/>
                  </a:lnTo>
                  <a:lnTo>
                    <a:pt x="280784" y="0"/>
                  </a:lnTo>
                  <a:close/>
                </a:path>
                <a:path w="302894" h="375920">
                  <a:moveTo>
                    <a:pt x="302336" y="235661"/>
                  </a:moveTo>
                  <a:lnTo>
                    <a:pt x="251739" y="235661"/>
                  </a:lnTo>
                  <a:lnTo>
                    <a:pt x="251739" y="230581"/>
                  </a:lnTo>
                  <a:lnTo>
                    <a:pt x="184658" y="230581"/>
                  </a:lnTo>
                  <a:lnTo>
                    <a:pt x="184658" y="235661"/>
                  </a:lnTo>
                  <a:lnTo>
                    <a:pt x="184658" y="240741"/>
                  </a:lnTo>
                  <a:lnTo>
                    <a:pt x="185331" y="240741"/>
                  </a:lnTo>
                  <a:lnTo>
                    <a:pt x="185331" y="242011"/>
                  </a:lnTo>
                  <a:lnTo>
                    <a:pt x="302336" y="242011"/>
                  </a:lnTo>
                  <a:lnTo>
                    <a:pt x="302336" y="240741"/>
                  </a:lnTo>
                  <a:lnTo>
                    <a:pt x="302336" y="235661"/>
                  </a:lnTo>
                  <a:close/>
                </a:path>
                <a:path w="302894" h="375920">
                  <a:moveTo>
                    <a:pt x="302336" y="158750"/>
                  </a:moveTo>
                  <a:lnTo>
                    <a:pt x="225437" y="158750"/>
                  </a:lnTo>
                  <a:lnTo>
                    <a:pt x="225437" y="153670"/>
                  </a:lnTo>
                  <a:lnTo>
                    <a:pt x="158369" y="153670"/>
                  </a:lnTo>
                  <a:lnTo>
                    <a:pt x="158369" y="158750"/>
                  </a:lnTo>
                  <a:lnTo>
                    <a:pt x="158369" y="163830"/>
                  </a:lnTo>
                  <a:lnTo>
                    <a:pt x="159042" y="163830"/>
                  </a:lnTo>
                  <a:lnTo>
                    <a:pt x="159042" y="165100"/>
                  </a:lnTo>
                  <a:lnTo>
                    <a:pt x="302336" y="165100"/>
                  </a:lnTo>
                  <a:lnTo>
                    <a:pt x="302336" y="163830"/>
                  </a:lnTo>
                  <a:lnTo>
                    <a:pt x="302336" y="158750"/>
                  </a:lnTo>
                  <a:close/>
                </a:path>
                <a:path w="302894" h="375920">
                  <a:moveTo>
                    <a:pt x="302336" y="79870"/>
                  </a:moveTo>
                  <a:lnTo>
                    <a:pt x="271462" y="79870"/>
                  </a:lnTo>
                  <a:lnTo>
                    <a:pt x="271462" y="74790"/>
                  </a:lnTo>
                  <a:lnTo>
                    <a:pt x="204368" y="74790"/>
                  </a:lnTo>
                  <a:lnTo>
                    <a:pt x="204368" y="79870"/>
                  </a:lnTo>
                  <a:lnTo>
                    <a:pt x="204368" y="84950"/>
                  </a:lnTo>
                  <a:lnTo>
                    <a:pt x="205054" y="84950"/>
                  </a:lnTo>
                  <a:lnTo>
                    <a:pt x="205054" y="86220"/>
                  </a:lnTo>
                  <a:lnTo>
                    <a:pt x="302336" y="86220"/>
                  </a:lnTo>
                  <a:lnTo>
                    <a:pt x="302336" y="84950"/>
                  </a:lnTo>
                  <a:lnTo>
                    <a:pt x="302336" y="79870"/>
                  </a:lnTo>
                  <a:close/>
                </a:path>
              </a:pathLst>
            </a:custGeom>
            <a:solidFill>
              <a:srgbClr val="49A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56225" y="347530"/>
              <a:ext cx="1631950" cy="5129530"/>
            </a:xfrm>
            <a:custGeom>
              <a:avLst/>
              <a:gdLst/>
              <a:ahLst/>
              <a:cxnLst/>
              <a:rect l="l" t="t" r="r" b="b"/>
              <a:pathLst>
                <a:path w="1631950" h="5129530">
                  <a:moveTo>
                    <a:pt x="1631835" y="0"/>
                  </a:moveTo>
                  <a:lnTo>
                    <a:pt x="0" y="5129110"/>
                  </a:lnTo>
                </a:path>
              </a:pathLst>
            </a:custGeom>
            <a:ln w="215900">
              <a:solidFill>
                <a:srgbClr val="5F69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79988" y="406379"/>
              <a:ext cx="3058160" cy="5070475"/>
            </a:xfrm>
            <a:custGeom>
              <a:avLst/>
              <a:gdLst/>
              <a:ahLst/>
              <a:cxnLst/>
              <a:rect l="l" t="t" r="r" b="b"/>
              <a:pathLst>
                <a:path w="3058159" h="5070475">
                  <a:moveTo>
                    <a:pt x="0" y="0"/>
                  </a:moveTo>
                  <a:lnTo>
                    <a:pt x="244198" y="1083603"/>
                  </a:lnTo>
                  <a:lnTo>
                    <a:pt x="397914" y="1683812"/>
                  </a:lnTo>
                  <a:lnTo>
                    <a:pt x="526235" y="2015732"/>
                  </a:lnTo>
                  <a:lnTo>
                    <a:pt x="694245" y="2294470"/>
                  </a:lnTo>
                  <a:lnTo>
                    <a:pt x="1181417" y="2910353"/>
                  </a:lnTo>
                  <a:lnTo>
                    <a:pt x="1980780" y="3844290"/>
                  </a:lnTo>
                  <a:lnTo>
                    <a:pt x="2727756" y="4697264"/>
                  </a:lnTo>
                  <a:lnTo>
                    <a:pt x="3057766" y="5070259"/>
                  </a:lnTo>
                </a:path>
              </a:pathLst>
            </a:custGeom>
            <a:ln w="177800">
              <a:solidFill>
                <a:srgbClr val="9A9F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8887" y="5217173"/>
              <a:ext cx="992292" cy="2296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6229" y="5305478"/>
              <a:ext cx="205727" cy="1289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9094" y="698106"/>
              <a:ext cx="205727" cy="128968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462317" y="6119779"/>
            <a:ext cx="1724660" cy="59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Microsoft Sans Serif"/>
                <a:cs typeface="Microsoft Sans Serif"/>
              </a:rPr>
              <a:t>Av.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División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del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Norte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400" spc="-20" dirty="0">
                <a:latin typeface="Microsoft Sans Serif"/>
                <a:cs typeface="Microsoft Sans Serif"/>
              </a:rPr>
              <a:t>Av.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Insurgentes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Sur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94851" y="6181741"/>
            <a:ext cx="8528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latin typeface="Microsoft Sans Serif"/>
                <a:cs typeface="Microsoft Sans Serif"/>
              </a:rPr>
              <a:t>Polyforum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38361" y="5657419"/>
            <a:ext cx="812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Microsoft Sans Serif"/>
                <a:cs typeface="Microsoft Sans Serif"/>
              </a:rPr>
              <a:t>L</a:t>
            </a:r>
            <a:r>
              <a:rPr sz="1400" spc="-15" dirty="0">
                <a:latin typeface="Microsoft Sans Serif"/>
                <a:cs typeface="Microsoft Sans Serif"/>
              </a:rPr>
              <a:t>a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Piedad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62375" y="5707203"/>
            <a:ext cx="8350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chemeClr val="accent4"/>
                </a:solidFill>
                <a:latin typeface="Microsoft Sans Serif"/>
                <a:cs typeface="Microsoft Sans Serif"/>
              </a:rPr>
              <a:t>Desarrollo</a:t>
            </a:r>
            <a:endParaRPr sz="1400" dirty="0">
              <a:solidFill>
                <a:schemeClr val="accent4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8558" y="1290561"/>
            <a:ext cx="3774872" cy="41765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84729" y="3022277"/>
            <a:ext cx="4325342" cy="40126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3335">
              <a:spcBef>
                <a:spcPts val="105"/>
              </a:spcBef>
            </a:pPr>
            <a:r>
              <a:rPr lang="es-ES" sz="2520" spc="5" dirty="0" smtClean="0">
                <a:solidFill>
                  <a:schemeClr val="accent4"/>
                </a:solidFill>
                <a:latin typeface="PMingLiU-ExtB"/>
                <a:cs typeface="PMingLiU-ExtB"/>
              </a:rPr>
              <a:t>Patricio Sainz 405</a:t>
            </a:r>
            <a:endParaRPr lang="es-ES" sz="2520" dirty="0">
              <a:solidFill>
                <a:schemeClr val="accent4"/>
              </a:solidFill>
              <a:latin typeface="PMingLiU-ExtB"/>
              <a:cs typeface="PMingLiU-ExtB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3170" y="3611650"/>
            <a:ext cx="6960870" cy="41765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210961" y="4207336"/>
            <a:ext cx="2080794" cy="183865"/>
          </a:xfrm>
          <a:prstGeom prst="rect">
            <a:avLst/>
          </a:prstGeom>
        </p:spPr>
        <p:txBody>
          <a:bodyPr vert="horz" wrap="square" lIns="0" tIns="14002" rIns="0" bIns="0" rtlCol="0">
            <a:spAutoFit/>
          </a:bodyPr>
          <a:lstStyle/>
          <a:p>
            <a:pPr marL="13335">
              <a:spcBef>
                <a:spcPts val="110"/>
              </a:spcBef>
            </a:pPr>
            <a:r>
              <a:rPr lang="es-ES" sz="1103" spc="-5" dirty="0">
                <a:solidFill>
                  <a:schemeClr val="accent2"/>
                </a:solidFill>
                <a:latin typeface="Calibri"/>
                <a:cs typeface="Calibri"/>
                <a:hlinkClick r:id="rId3"/>
              </a:rPr>
              <a:t>sectorinmobiliariocdmx@Gmail.com</a:t>
            </a:r>
            <a:r>
              <a:rPr lang="es-ES" sz="1103" spc="-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endParaRPr sz="1103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99206" y="4203658"/>
            <a:ext cx="1334835" cy="207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spcBef>
                <a:spcPts val="105"/>
              </a:spcBef>
            </a:pPr>
            <a:r>
              <a:rPr lang="es-ES" sz="1260" dirty="0" err="1">
                <a:solidFill>
                  <a:schemeClr val="accent2"/>
                </a:solidFill>
                <a:latin typeface="Calibri"/>
                <a:cs typeface="Calibri"/>
              </a:rPr>
              <a:t>C</a:t>
            </a:r>
            <a:r>
              <a:rPr lang="es-ES" sz="1260" dirty="0" err="1">
                <a:solidFill>
                  <a:schemeClr val="accent2"/>
                </a:solidFill>
                <a:latin typeface="Calibri"/>
                <a:cs typeface="Calibri"/>
              </a:rPr>
              <a:t>el</a:t>
            </a:r>
            <a:r>
              <a:rPr lang="es-ES" sz="1260" dirty="0">
                <a:solidFill>
                  <a:schemeClr val="accent2"/>
                </a:solidFill>
                <a:latin typeface="Calibri"/>
                <a:cs typeface="Calibri"/>
              </a:rPr>
              <a:t>: 427 243 8637</a:t>
            </a:r>
            <a:endParaRPr sz="126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13150" y="38405"/>
            <a:ext cx="7200900" cy="7162895"/>
            <a:chOff x="0" y="36576"/>
            <a:chExt cx="6858000" cy="682180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6576"/>
              <a:ext cx="6857999" cy="27111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213859"/>
              <a:ext cx="6857999" cy="26441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37943" y="2366771"/>
              <a:ext cx="330835" cy="342900"/>
            </a:xfrm>
            <a:custGeom>
              <a:avLst/>
              <a:gdLst/>
              <a:ahLst/>
              <a:cxnLst/>
              <a:rect l="l" t="t" r="r" b="b"/>
              <a:pathLst>
                <a:path w="330835" h="342900">
                  <a:moveTo>
                    <a:pt x="165354" y="0"/>
                  </a:moveTo>
                  <a:lnTo>
                    <a:pt x="121399" y="6120"/>
                  </a:lnTo>
                  <a:lnTo>
                    <a:pt x="81900" y="23396"/>
                  </a:lnTo>
                  <a:lnTo>
                    <a:pt x="48434" y="50196"/>
                  </a:lnTo>
                  <a:lnTo>
                    <a:pt x="22577" y="84892"/>
                  </a:lnTo>
                  <a:lnTo>
                    <a:pt x="5907" y="125853"/>
                  </a:lnTo>
                  <a:lnTo>
                    <a:pt x="0" y="171450"/>
                  </a:lnTo>
                  <a:lnTo>
                    <a:pt x="5907" y="217046"/>
                  </a:lnTo>
                  <a:lnTo>
                    <a:pt x="22577" y="258007"/>
                  </a:lnTo>
                  <a:lnTo>
                    <a:pt x="48434" y="292703"/>
                  </a:lnTo>
                  <a:lnTo>
                    <a:pt x="81900" y="319503"/>
                  </a:lnTo>
                  <a:lnTo>
                    <a:pt x="121399" y="336779"/>
                  </a:lnTo>
                  <a:lnTo>
                    <a:pt x="165354" y="342900"/>
                  </a:lnTo>
                  <a:lnTo>
                    <a:pt x="209308" y="336779"/>
                  </a:lnTo>
                  <a:lnTo>
                    <a:pt x="248807" y="319503"/>
                  </a:lnTo>
                  <a:lnTo>
                    <a:pt x="282273" y="292703"/>
                  </a:lnTo>
                  <a:lnTo>
                    <a:pt x="308130" y="258007"/>
                  </a:lnTo>
                  <a:lnTo>
                    <a:pt x="324800" y="217046"/>
                  </a:lnTo>
                  <a:lnTo>
                    <a:pt x="330707" y="171450"/>
                  </a:lnTo>
                  <a:lnTo>
                    <a:pt x="324800" y="125853"/>
                  </a:lnTo>
                  <a:lnTo>
                    <a:pt x="308130" y="84892"/>
                  </a:lnTo>
                  <a:lnTo>
                    <a:pt x="282273" y="50196"/>
                  </a:lnTo>
                  <a:lnTo>
                    <a:pt x="248807" y="23396"/>
                  </a:lnTo>
                  <a:lnTo>
                    <a:pt x="209308" y="6120"/>
                  </a:lnTo>
                  <a:lnTo>
                    <a:pt x="1653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89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837943" y="2366771"/>
              <a:ext cx="330835" cy="342900"/>
            </a:xfrm>
            <a:custGeom>
              <a:avLst/>
              <a:gdLst/>
              <a:ahLst/>
              <a:cxnLst/>
              <a:rect l="l" t="t" r="r" b="b"/>
              <a:pathLst>
                <a:path w="330835" h="342900">
                  <a:moveTo>
                    <a:pt x="0" y="171450"/>
                  </a:moveTo>
                  <a:lnTo>
                    <a:pt x="5907" y="125853"/>
                  </a:lnTo>
                  <a:lnTo>
                    <a:pt x="22577" y="84892"/>
                  </a:lnTo>
                  <a:lnTo>
                    <a:pt x="48434" y="50196"/>
                  </a:lnTo>
                  <a:lnTo>
                    <a:pt x="81900" y="23396"/>
                  </a:lnTo>
                  <a:lnTo>
                    <a:pt x="121399" y="6120"/>
                  </a:lnTo>
                  <a:lnTo>
                    <a:pt x="165354" y="0"/>
                  </a:lnTo>
                  <a:lnTo>
                    <a:pt x="209308" y="6120"/>
                  </a:lnTo>
                  <a:lnTo>
                    <a:pt x="248807" y="23396"/>
                  </a:lnTo>
                  <a:lnTo>
                    <a:pt x="282273" y="50196"/>
                  </a:lnTo>
                  <a:lnTo>
                    <a:pt x="308130" y="84892"/>
                  </a:lnTo>
                  <a:lnTo>
                    <a:pt x="324800" y="125853"/>
                  </a:lnTo>
                  <a:lnTo>
                    <a:pt x="330707" y="171450"/>
                  </a:lnTo>
                  <a:lnTo>
                    <a:pt x="324800" y="217046"/>
                  </a:lnTo>
                  <a:lnTo>
                    <a:pt x="308130" y="258007"/>
                  </a:lnTo>
                  <a:lnTo>
                    <a:pt x="282273" y="292703"/>
                  </a:lnTo>
                  <a:lnTo>
                    <a:pt x="248807" y="319503"/>
                  </a:lnTo>
                  <a:lnTo>
                    <a:pt x="209308" y="336779"/>
                  </a:lnTo>
                  <a:lnTo>
                    <a:pt x="165354" y="342900"/>
                  </a:lnTo>
                  <a:lnTo>
                    <a:pt x="121399" y="336779"/>
                  </a:lnTo>
                  <a:lnTo>
                    <a:pt x="81900" y="319503"/>
                  </a:lnTo>
                  <a:lnTo>
                    <a:pt x="48434" y="292703"/>
                  </a:lnTo>
                  <a:lnTo>
                    <a:pt x="22577" y="258007"/>
                  </a:lnTo>
                  <a:lnTo>
                    <a:pt x="5907" y="217046"/>
                  </a:lnTo>
                  <a:lnTo>
                    <a:pt x="0" y="1714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890"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1264" y="2078736"/>
              <a:ext cx="701039" cy="704088"/>
            </a:xfrm>
            <a:prstGeom prst="rect">
              <a:avLst/>
            </a:prstGeom>
          </p:spPr>
        </p:pic>
      </p:grpSp>
      <p:sp>
        <p:nvSpPr>
          <p:cNvPr id="19" name="CuadroTexto 18"/>
          <p:cNvSpPr txBox="1"/>
          <p:nvPr/>
        </p:nvSpPr>
        <p:spPr>
          <a:xfrm>
            <a:off x="3828887" y="3636696"/>
            <a:ext cx="691168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75" dirty="0">
                <a:solidFill>
                  <a:schemeClr val="accent4"/>
                </a:solidFill>
              </a:rPr>
              <a:t>OFICINAS EN SANTA BARBARA 10-4 COL. DEL VALLE NORTE C.P. 03100</a:t>
            </a:r>
            <a:endParaRPr lang="es-ES" sz="1575" dirty="0">
              <a:solidFill>
                <a:schemeClr val="accent4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902740" y="4164519"/>
            <a:ext cx="2375358" cy="270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55" dirty="0">
                <a:solidFill>
                  <a:schemeClr val="accent3"/>
                </a:solidFill>
              </a:rPr>
              <a:t>Sectorinmobiliariocdmx.com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-2336"/>
            <a:ext cx="2397026" cy="206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994" y="12"/>
            <a:ext cx="7020559" cy="7200265"/>
            <a:chOff x="359994" y="12"/>
            <a:chExt cx="7020559" cy="7200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994" y="366356"/>
              <a:ext cx="6479997" cy="64687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8905" y="12"/>
              <a:ext cx="4711090" cy="719999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9992" y="360006"/>
            <a:ext cx="6479997" cy="647999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012567" y="1766878"/>
            <a:ext cx="2724150" cy="472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Exclusivo</a:t>
            </a:r>
            <a:r>
              <a:rPr sz="1100" spc="17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conjunto</a:t>
            </a:r>
            <a:r>
              <a:rPr sz="1100" spc="17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residencial</a:t>
            </a:r>
            <a:r>
              <a:rPr sz="1100" spc="17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que</a:t>
            </a:r>
            <a:r>
              <a:rPr sz="1100" spc="17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consta</a:t>
            </a:r>
            <a:endParaRPr sz="11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59100"/>
              </a:lnSpc>
            </a:pP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de </a:t>
            </a: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5 </a:t>
            </a:r>
            <a:r>
              <a:rPr sz="11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casas </a:t>
            </a:r>
            <a:r>
              <a:rPr sz="11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con </a:t>
            </a:r>
            <a:r>
              <a:rPr sz="11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un 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diseño </a:t>
            </a:r>
            <a:r>
              <a:rPr sz="11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elegante, </a:t>
            </a:r>
            <a:r>
              <a:rPr sz="11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moder- </a:t>
            </a:r>
            <a:r>
              <a:rPr sz="1100" spc="-28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no</a:t>
            </a:r>
            <a:r>
              <a:rPr sz="1100" spc="-3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y</a:t>
            </a:r>
            <a:r>
              <a:rPr sz="11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vanguardista.</a:t>
            </a:r>
            <a:endParaRPr sz="11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59100"/>
              </a:lnSpc>
              <a:spcBef>
                <a:spcPts val="740"/>
              </a:spcBef>
            </a:pP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Ubicado en una de </a:t>
            </a:r>
            <a:r>
              <a:rPr sz="11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las </a:t>
            </a: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zonas </a:t>
            </a:r>
            <a:r>
              <a:rPr sz="11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con 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mayor </a:t>
            </a:r>
            <a:r>
              <a:rPr sz="11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tradición 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de </a:t>
            </a:r>
            <a:r>
              <a:rPr sz="11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la </a:t>
            </a:r>
            <a:r>
              <a:rPr sz="11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Ciudad 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de </a:t>
            </a:r>
            <a:r>
              <a:rPr sz="11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México, </a:t>
            </a:r>
            <a:r>
              <a:rPr sz="11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la 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colonia </a:t>
            </a:r>
            <a:r>
              <a:rPr sz="1100" spc="-28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Del</a:t>
            </a: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Valle;</a:t>
            </a:r>
            <a:r>
              <a:rPr sz="11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 es</a:t>
            </a: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una</a:t>
            </a:r>
            <a:r>
              <a:rPr sz="11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de</a:t>
            </a:r>
            <a:r>
              <a:rPr sz="11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las</a:t>
            </a:r>
            <a:r>
              <a:rPr sz="11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colonias</a:t>
            </a:r>
            <a:r>
              <a:rPr sz="11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mejor 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 comunicadas de </a:t>
            </a:r>
            <a:r>
              <a:rPr sz="11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la ciudad, </a:t>
            </a: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ya </a:t>
            </a:r>
            <a:r>
              <a:rPr sz="11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que 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cuenta </a:t>
            </a:r>
            <a:r>
              <a:rPr sz="11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con</a:t>
            </a:r>
            <a:r>
              <a:rPr sz="11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una</a:t>
            </a:r>
            <a:r>
              <a:rPr sz="1100" spc="30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infraestructura</a:t>
            </a: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importante</a:t>
            </a:r>
            <a:r>
              <a:rPr sz="1100" spc="30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de 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comunicaciones,</a:t>
            </a: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 transportes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y</a:t>
            </a:r>
            <a:r>
              <a:rPr sz="11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servicios </a:t>
            </a: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urbanos de </a:t>
            </a:r>
            <a:r>
              <a:rPr sz="11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todo </a:t>
            </a:r>
            <a:r>
              <a:rPr sz="1100" spc="-20" dirty="0">
                <a:solidFill>
                  <a:schemeClr val="bg1"/>
                </a:solidFill>
                <a:latin typeface="Microsoft Sans Serif"/>
                <a:cs typeface="Microsoft Sans Serif"/>
              </a:rPr>
              <a:t>tipo,</a:t>
            </a:r>
            <a:r>
              <a:rPr sz="11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parques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y 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centros </a:t>
            </a:r>
            <a:r>
              <a:rPr sz="11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comerciales, </a:t>
            </a:r>
            <a:r>
              <a:rPr sz="11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como </a:t>
            </a:r>
            <a:r>
              <a:rPr sz="11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Plaza </a:t>
            </a: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Universidad </a:t>
            </a:r>
            <a:r>
              <a:rPr sz="11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que </a:t>
            </a:r>
            <a:r>
              <a:rPr sz="11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está </a:t>
            </a:r>
            <a:r>
              <a:rPr sz="11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a </a:t>
            </a:r>
            <a:r>
              <a:rPr sz="1100" spc="-145" dirty="0">
                <a:solidFill>
                  <a:schemeClr val="bg1"/>
                </a:solidFill>
                <a:latin typeface="Microsoft Sans Serif"/>
                <a:cs typeface="Microsoft Sans Serif"/>
              </a:rPr>
              <a:t>15</a:t>
            </a:r>
            <a:r>
              <a:rPr sz="1100" spc="-14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minutos, </a:t>
            </a:r>
            <a:r>
              <a:rPr sz="11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Parque </a:t>
            </a:r>
            <a:r>
              <a:rPr sz="11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Delta </a:t>
            </a:r>
            <a:r>
              <a:rPr sz="11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a </a:t>
            </a:r>
            <a:r>
              <a:rPr sz="1100" spc="-65" dirty="0">
                <a:solidFill>
                  <a:schemeClr val="bg1"/>
                </a:solidFill>
                <a:latin typeface="Microsoft Sans Serif"/>
                <a:cs typeface="Microsoft Sans Serif"/>
              </a:rPr>
              <a:t>10 </a:t>
            </a:r>
            <a:r>
              <a:rPr sz="11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minu- </a:t>
            </a:r>
            <a:r>
              <a:rPr sz="11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to</a:t>
            </a:r>
            <a:r>
              <a:rPr sz="11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s</a:t>
            </a:r>
            <a:r>
              <a:rPr sz="11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chemeClr val="bg1"/>
                </a:solidFill>
                <a:latin typeface="Microsoft Sans Serif"/>
                <a:cs typeface="Microsoft Sans Serif"/>
              </a:rPr>
              <a:t>y</a:t>
            </a:r>
            <a:r>
              <a:rPr sz="11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el</a:t>
            </a:r>
            <a:r>
              <a:rPr sz="11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-55" dirty="0">
                <a:solidFill>
                  <a:schemeClr val="bg1"/>
                </a:solidFill>
                <a:latin typeface="Microsoft Sans Serif"/>
                <a:cs typeface="Microsoft Sans Serif"/>
              </a:rPr>
              <a:t>WTC</a:t>
            </a:r>
            <a:r>
              <a:rPr sz="11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 a </a:t>
            </a: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5</a:t>
            </a:r>
            <a:r>
              <a:rPr sz="11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minutos.</a:t>
            </a:r>
          </a:p>
          <a:p>
            <a:pPr>
              <a:lnSpc>
                <a:spcPct val="100000"/>
              </a:lnSpc>
            </a:pPr>
            <a:endParaRPr sz="1200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pPr marL="12700" marR="6985" algn="just">
              <a:lnSpc>
                <a:spcPct val="159100"/>
              </a:lnSpc>
              <a:spcBef>
                <a:spcPts val="740"/>
              </a:spcBef>
            </a:pP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Estamos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 seguros</a:t>
            </a:r>
            <a:r>
              <a:rPr sz="11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 que</a:t>
            </a:r>
            <a:r>
              <a:rPr sz="11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tendrás</a:t>
            </a: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todas</a:t>
            </a:r>
            <a:r>
              <a:rPr sz="1100" spc="1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las </a:t>
            </a:r>
            <a:r>
              <a:rPr sz="11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posibilidades </a:t>
            </a:r>
            <a:r>
              <a:rPr sz="11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para</a:t>
            </a:r>
            <a:r>
              <a:rPr sz="11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chemeClr val="bg1"/>
                </a:solidFill>
                <a:latin typeface="Microsoft Sans Serif"/>
                <a:cs typeface="Microsoft Sans Serif"/>
              </a:rPr>
              <a:t>disfrutar </a:t>
            </a:r>
            <a:r>
              <a:rPr sz="1100" spc="-15" dirty="0">
                <a:solidFill>
                  <a:schemeClr val="bg1"/>
                </a:solidFill>
                <a:latin typeface="Microsoft Sans Serif"/>
                <a:cs typeface="Microsoft Sans Serif"/>
              </a:rPr>
              <a:t>al</a:t>
            </a:r>
            <a:r>
              <a:rPr sz="1100" spc="-1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chemeClr val="bg1"/>
                </a:solidFill>
                <a:latin typeface="Microsoft Sans Serif"/>
                <a:cs typeface="Microsoft Sans Serif"/>
              </a:rPr>
              <a:t>máximo </a:t>
            </a:r>
            <a:r>
              <a:rPr sz="11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tu </a:t>
            </a:r>
            <a:r>
              <a:rPr sz="1100" spc="2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chemeClr val="bg1"/>
                </a:solidFill>
                <a:latin typeface="Microsoft Sans Serif"/>
                <a:cs typeface="Microsoft Sans Serif"/>
              </a:rPr>
              <a:t>vida.</a:t>
            </a:r>
            <a:endParaRPr sz="11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43083" y="180103"/>
            <a:ext cx="2329180" cy="1396365"/>
            <a:chOff x="3643083" y="180103"/>
            <a:chExt cx="2329180" cy="139636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3083" y="180103"/>
              <a:ext cx="2328670" cy="139597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33760" y="572637"/>
              <a:ext cx="238760" cy="310515"/>
            </a:xfrm>
            <a:custGeom>
              <a:avLst/>
              <a:gdLst/>
              <a:ahLst/>
              <a:cxnLst/>
              <a:rect l="l" t="t" r="r" b="b"/>
              <a:pathLst>
                <a:path w="238760" h="310515">
                  <a:moveTo>
                    <a:pt x="85661" y="0"/>
                  </a:moveTo>
                  <a:lnTo>
                    <a:pt x="11671" y="0"/>
                  </a:lnTo>
                  <a:lnTo>
                    <a:pt x="8191" y="1231"/>
                  </a:lnTo>
                  <a:lnTo>
                    <a:pt x="1638" y="6210"/>
                  </a:lnTo>
                  <a:lnTo>
                    <a:pt x="43" y="10439"/>
                  </a:lnTo>
                  <a:lnTo>
                    <a:pt x="0" y="299948"/>
                  </a:lnTo>
                  <a:lnTo>
                    <a:pt x="1638" y="304317"/>
                  </a:lnTo>
                  <a:lnTo>
                    <a:pt x="8191" y="309270"/>
                  </a:lnTo>
                  <a:lnTo>
                    <a:pt x="11671" y="310515"/>
                  </a:lnTo>
                  <a:lnTo>
                    <a:pt x="81102" y="310515"/>
                  </a:lnTo>
                  <a:lnTo>
                    <a:pt x="134648" y="304980"/>
                  </a:lnTo>
                  <a:lnTo>
                    <a:pt x="176275" y="288342"/>
                  </a:lnTo>
                  <a:lnTo>
                    <a:pt x="192768" y="275958"/>
                  </a:lnTo>
                  <a:lnTo>
                    <a:pt x="41262" y="275958"/>
                  </a:lnTo>
                  <a:lnTo>
                    <a:pt x="41262" y="34302"/>
                  </a:lnTo>
                  <a:lnTo>
                    <a:pt x="193843" y="34302"/>
                  </a:lnTo>
                  <a:lnTo>
                    <a:pt x="190500" y="31220"/>
                  </a:lnTo>
                  <a:lnTo>
                    <a:pt x="179395" y="23155"/>
                  </a:lnTo>
                  <a:lnTo>
                    <a:pt x="139119" y="5866"/>
                  </a:lnTo>
                  <a:lnTo>
                    <a:pt x="105043" y="650"/>
                  </a:lnTo>
                  <a:lnTo>
                    <a:pt x="85661" y="0"/>
                  </a:lnTo>
                  <a:close/>
                </a:path>
                <a:path w="238760" h="310515">
                  <a:moveTo>
                    <a:pt x="193843" y="34302"/>
                  </a:moveTo>
                  <a:lnTo>
                    <a:pt x="83261" y="34302"/>
                  </a:lnTo>
                  <a:lnTo>
                    <a:pt x="98605" y="34859"/>
                  </a:lnTo>
                  <a:lnTo>
                    <a:pt x="112480" y="36528"/>
                  </a:lnTo>
                  <a:lnTo>
                    <a:pt x="154444" y="53811"/>
                  </a:lnTo>
                  <a:lnTo>
                    <a:pt x="181076" y="85221"/>
                  </a:lnTo>
                  <a:lnTo>
                    <a:pt x="193763" y="128044"/>
                  </a:lnTo>
                  <a:lnTo>
                    <a:pt x="195325" y="152361"/>
                  </a:lnTo>
                  <a:lnTo>
                    <a:pt x="194899" y="167677"/>
                  </a:lnTo>
                  <a:lnTo>
                    <a:pt x="188493" y="207200"/>
                  </a:lnTo>
                  <a:lnTo>
                    <a:pt x="167970" y="245732"/>
                  </a:lnTo>
                  <a:lnTo>
                    <a:pt x="133896" y="268528"/>
                  </a:lnTo>
                  <a:lnTo>
                    <a:pt x="83743" y="275958"/>
                  </a:lnTo>
                  <a:lnTo>
                    <a:pt x="192768" y="275958"/>
                  </a:lnTo>
                  <a:lnTo>
                    <a:pt x="222686" y="235538"/>
                  </a:lnTo>
                  <a:lnTo>
                    <a:pt x="236178" y="188456"/>
                  </a:lnTo>
                  <a:lnTo>
                    <a:pt x="238759" y="150698"/>
                  </a:lnTo>
                  <a:lnTo>
                    <a:pt x="238152" y="133626"/>
                  </a:lnTo>
                  <a:lnTo>
                    <a:pt x="229044" y="87833"/>
                  </a:lnTo>
                  <a:lnTo>
                    <a:pt x="209331" y="50728"/>
                  </a:lnTo>
                  <a:lnTo>
                    <a:pt x="200482" y="40424"/>
                  </a:lnTo>
                  <a:lnTo>
                    <a:pt x="193843" y="34302"/>
                  </a:lnTo>
                  <a:close/>
                </a:path>
              </a:pathLst>
            </a:custGeom>
            <a:solidFill>
              <a:srgbClr val="414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17170" y="650392"/>
              <a:ext cx="198667" cy="2373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00678" y="548893"/>
              <a:ext cx="615315" cy="774065"/>
            </a:xfrm>
            <a:custGeom>
              <a:avLst/>
              <a:gdLst/>
              <a:ahLst/>
              <a:cxnLst/>
              <a:rect l="l" t="t" r="r" b="b"/>
              <a:pathLst>
                <a:path w="615314" h="774065">
                  <a:moveTo>
                    <a:pt x="262356" y="466140"/>
                  </a:moveTo>
                  <a:lnTo>
                    <a:pt x="238480" y="460489"/>
                  </a:lnTo>
                  <a:lnTo>
                    <a:pt x="228879" y="461098"/>
                  </a:lnTo>
                  <a:lnTo>
                    <a:pt x="133362" y="729970"/>
                  </a:lnTo>
                  <a:lnTo>
                    <a:pt x="133134" y="729970"/>
                  </a:lnTo>
                  <a:lnTo>
                    <a:pt x="43472" y="467042"/>
                  </a:lnTo>
                  <a:lnTo>
                    <a:pt x="26504" y="460489"/>
                  </a:lnTo>
                  <a:lnTo>
                    <a:pt x="12280" y="460654"/>
                  </a:lnTo>
                  <a:lnTo>
                    <a:pt x="5867" y="461289"/>
                  </a:lnTo>
                  <a:lnTo>
                    <a:pt x="3568" y="462000"/>
                  </a:lnTo>
                  <a:lnTo>
                    <a:pt x="673" y="464261"/>
                  </a:lnTo>
                  <a:lnTo>
                    <a:pt x="0" y="465886"/>
                  </a:lnTo>
                  <a:lnTo>
                    <a:pt x="152" y="470204"/>
                  </a:lnTo>
                  <a:lnTo>
                    <a:pt x="104101" y="766279"/>
                  </a:lnTo>
                  <a:lnTo>
                    <a:pt x="136575" y="773874"/>
                  </a:lnTo>
                  <a:lnTo>
                    <a:pt x="146697" y="773290"/>
                  </a:lnTo>
                  <a:lnTo>
                    <a:pt x="261112" y="473290"/>
                  </a:lnTo>
                  <a:lnTo>
                    <a:pt x="262115" y="468287"/>
                  </a:lnTo>
                  <a:lnTo>
                    <a:pt x="262356" y="466140"/>
                  </a:lnTo>
                  <a:close/>
                </a:path>
                <a:path w="615314" h="774065">
                  <a:moveTo>
                    <a:pt x="614972" y="6388"/>
                  </a:moveTo>
                  <a:lnTo>
                    <a:pt x="591223" y="0"/>
                  </a:lnTo>
                  <a:lnTo>
                    <a:pt x="582904" y="800"/>
                  </a:lnTo>
                  <a:lnTo>
                    <a:pt x="575386" y="6388"/>
                  </a:lnTo>
                  <a:lnTo>
                    <a:pt x="575386" y="329552"/>
                  </a:lnTo>
                  <a:lnTo>
                    <a:pt x="575665" y="330619"/>
                  </a:lnTo>
                  <a:lnTo>
                    <a:pt x="576783" y="332384"/>
                  </a:lnTo>
                  <a:lnTo>
                    <a:pt x="577824" y="333146"/>
                  </a:lnTo>
                  <a:lnTo>
                    <a:pt x="579348" y="333781"/>
                  </a:lnTo>
                  <a:lnTo>
                    <a:pt x="580872" y="334416"/>
                  </a:lnTo>
                  <a:lnTo>
                    <a:pt x="582904" y="334899"/>
                  </a:lnTo>
                  <a:lnTo>
                    <a:pt x="588022" y="335534"/>
                  </a:lnTo>
                  <a:lnTo>
                    <a:pt x="599059" y="335699"/>
                  </a:lnTo>
                  <a:lnTo>
                    <a:pt x="607453" y="334899"/>
                  </a:lnTo>
                  <a:lnTo>
                    <a:pt x="614972" y="329552"/>
                  </a:lnTo>
                  <a:lnTo>
                    <a:pt x="614972" y="6388"/>
                  </a:lnTo>
                  <a:close/>
                </a:path>
              </a:pathLst>
            </a:custGeom>
            <a:solidFill>
              <a:srgbClr val="414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66136" y="1088561"/>
              <a:ext cx="177242" cy="2373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16056" y="987056"/>
              <a:ext cx="152400" cy="335915"/>
            </a:xfrm>
            <a:custGeom>
              <a:avLst/>
              <a:gdLst/>
              <a:ahLst/>
              <a:cxnLst/>
              <a:rect l="l" t="t" r="r" b="b"/>
              <a:pathLst>
                <a:path w="152400" h="335915">
                  <a:moveTo>
                    <a:pt x="39611" y="6400"/>
                  </a:moveTo>
                  <a:lnTo>
                    <a:pt x="39281" y="5283"/>
                  </a:lnTo>
                  <a:lnTo>
                    <a:pt x="37998" y="3352"/>
                  </a:lnTo>
                  <a:lnTo>
                    <a:pt x="36969" y="2552"/>
                  </a:lnTo>
                  <a:lnTo>
                    <a:pt x="35521" y="1917"/>
                  </a:lnTo>
                  <a:lnTo>
                    <a:pt x="34086" y="1282"/>
                  </a:lnTo>
                  <a:lnTo>
                    <a:pt x="32080" y="800"/>
                  </a:lnTo>
                  <a:lnTo>
                    <a:pt x="26962" y="165"/>
                  </a:lnTo>
                  <a:lnTo>
                    <a:pt x="15849" y="0"/>
                  </a:lnTo>
                  <a:lnTo>
                    <a:pt x="7531" y="800"/>
                  </a:lnTo>
                  <a:lnTo>
                    <a:pt x="0" y="6400"/>
                  </a:lnTo>
                  <a:lnTo>
                    <a:pt x="0" y="329552"/>
                  </a:lnTo>
                  <a:lnTo>
                    <a:pt x="23685" y="335711"/>
                  </a:lnTo>
                  <a:lnTo>
                    <a:pt x="32080" y="334899"/>
                  </a:lnTo>
                  <a:lnTo>
                    <a:pt x="39611" y="329552"/>
                  </a:lnTo>
                  <a:lnTo>
                    <a:pt x="39611" y="6400"/>
                  </a:lnTo>
                  <a:close/>
                </a:path>
                <a:path w="152400" h="335915">
                  <a:moveTo>
                    <a:pt x="152374" y="6400"/>
                  </a:moveTo>
                  <a:lnTo>
                    <a:pt x="152057" y="5283"/>
                  </a:lnTo>
                  <a:lnTo>
                    <a:pt x="150787" y="3352"/>
                  </a:lnTo>
                  <a:lnTo>
                    <a:pt x="149758" y="2552"/>
                  </a:lnTo>
                  <a:lnTo>
                    <a:pt x="148310" y="1917"/>
                  </a:lnTo>
                  <a:lnTo>
                    <a:pt x="146875" y="1282"/>
                  </a:lnTo>
                  <a:lnTo>
                    <a:pt x="144868" y="800"/>
                  </a:lnTo>
                  <a:lnTo>
                    <a:pt x="139738" y="165"/>
                  </a:lnTo>
                  <a:lnTo>
                    <a:pt x="128625" y="0"/>
                  </a:lnTo>
                  <a:lnTo>
                    <a:pt x="120307" y="800"/>
                  </a:lnTo>
                  <a:lnTo>
                    <a:pt x="112788" y="6400"/>
                  </a:lnTo>
                  <a:lnTo>
                    <a:pt x="112788" y="329552"/>
                  </a:lnTo>
                  <a:lnTo>
                    <a:pt x="136474" y="335711"/>
                  </a:lnTo>
                  <a:lnTo>
                    <a:pt x="144868" y="334899"/>
                  </a:lnTo>
                  <a:lnTo>
                    <a:pt x="152374" y="329552"/>
                  </a:lnTo>
                  <a:lnTo>
                    <a:pt x="152374" y="6400"/>
                  </a:lnTo>
                  <a:close/>
                </a:path>
              </a:pathLst>
            </a:custGeom>
            <a:solidFill>
              <a:srgbClr val="4141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27256" y="1088562"/>
              <a:ext cx="198692" cy="2373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961064" y="1007427"/>
              <a:ext cx="311785" cy="389890"/>
            </a:xfrm>
            <a:custGeom>
              <a:avLst/>
              <a:gdLst/>
              <a:ahLst/>
              <a:cxnLst/>
              <a:rect l="l" t="t" r="r" b="b"/>
              <a:pathLst>
                <a:path w="311785" h="389890">
                  <a:moveTo>
                    <a:pt x="235737" y="196342"/>
                  </a:moveTo>
                  <a:lnTo>
                    <a:pt x="227126" y="151015"/>
                  </a:lnTo>
                  <a:lnTo>
                    <a:pt x="203631" y="115176"/>
                  </a:lnTo>
                  <a:lnTo>
                    <a:pt x="202526" y="113944"/>
                  </a:lnTo>
                  <a:lnTo>
                    <a:pt x="201447" y="112750"/>
                  </a:lnTo>
                  <a:lnTo>
                    <a:pt x="197154" y="108775"/>
                  </a:lnTo>
                  <a:lnTo>
                    <a:pt x="197154" y="204431"/>
                  </a:lnTo>
                  <a:lnTo>
                    <a:pt x="196240" y="211429"/>
                  </a:lnTo>
                  <a:lnTo>
                    <a:pt x="178117" y="250837"/>
                  </a:lnTo>
                  <a:lnTo>
                    <a:pt x="143865" y="275399"/>
                  </a:lnTo>
                  <a:lnTo>
                    <a:pt x="124028" y="279908"/>
                  </a:lnTo>
                  <a:lnTo>
                    <a:pt x="109766" y="279908"/>
                  </a:lnTo>
                  <a:lnTo>
                    <a:pt x="69621" y="265379"/>
                  </a:lnTo>
                  <a:lnTo>
                    <a:pt x="43091" y="233667"/>
                  </a:lnTo>
                  <a:lnTo>
                    <a:pt x="36207" y="205867"/>
                  </a:lnTo>
                  <a:lnTo>
                    <a:pt x="36271" y="196342"/>
                  </a:lnTo>
                  <a:lnTo>
                    <a:pt x="45262" y="158254"/>
                  </a:lnTo>
                  <a:lnTo>
                    <a:pt x="71691" y="128473"/>
                  </a:lnTo>
                  <a:lnTo>
                    <a:pt x="108229" y="115544"/>
                  </a:lnTo>
                  <a:lnTo>
                    <a:pt x="116586" y="115176"/>
                  </a:lnTo>
                  <a:lnTo>
                    <a:pt x="123901" y="115176"/>
                  </a:lnTo>
                  <a:lnTo>
                    <a:pt x="163004" y="129463"/>
                  </a:lnTo>
                  <a:lnTo>
                    <a:pt x="189865" y="162585"/>
                  </a:lnTo>
                  <a:lnTo>
                    <a:pt x="197154" y="204431"/>
                  </a:lnTo>
                  <a:lnTo>
                    <a:pt x="197154" y="108775"/>
                  </a:lnTo>
                  <a:lnTo>
                    <a:pt x="163664" y="86728"/>
                  </a:lnTo>
                  <a:lnTo>
                    <a:pt x="118872" y="77978"/>
                  </a:lnTo>
                  <a:lnTo>
                    <a:pt x="112052" y="78168"/>
                  </a:lnTo>
                  <a:lnTo>
                    <a:pt x="74320" y="87134"/>
                  </a:lnTo>
                  <a:lnTo>
                    <a:pt x="41135" y="110680"/>
                  </a:lnTo>
                  <a:lnTo>
                    <a:pt x="38188" y="113944"/>
                  </a:lnTo>
                  <a:lnTo>
                    <a:pt x="38188" y="83566"/>
                  </a:lnTo>
                  <a:lnTo>
                    <a:pt x="0" y="83566"/>
                  </a:lnTo>
                  <a:lnTo>
                    <a:pt x="0" y="389496"/>
                  </a:lnTo>
                  <a:lnTo>
                    <a:pt x="38188" y="389496"/>
                  </a:lnTo>
                  <a:lnTo>
                    <a:pt x="38188" y="281393"/>
                  </a:lnTo>
                  <a:lnTo>
                    <a:pt x="41465" y="284708"/>
                  </a:lnTo>
                  <a:lnTo>
                    <a:pt x="77470" y="308368"/>
                  </a:lnTo>
                  <a:lnTo>
                    <a:pt x="119672" y="315899"/>
                  </a:lnTo>
                  <a:lnTo>
                    <a:pt x="131445" y="315353"/>
                  </a:lnTo>
                  <a:lnTo>
                    <a:pt x="174294" y="302234"/>
                  </a:lnTo>
                  <a:lnTo>
                    <a:pt x="209715" y="272059"/>
                  </a:lnTo>
                  <a:lnTo>
                    <a:pt x="230949" y="231571"/>
                  </a:lnTo>
                  <a:lnTo>
                    <a:pt x="235204" y="208534"/>
                  </a:lnTo>
                  <a:lnTo>
                    <a:pt x="235737" y="196342"/>
                  </a:lnTo>
                  <a:close/>
                </a:path>
                <a:path w="311785" h="389890">
                  <a:moveTo>
                    <a:pt x="311543" y="0"/>
                  </a:moveTo>
                  <a:lnTo>
                    <a:pt x="278511" y="0"/>
                  </a:lnTo>
                  <a:lnTo>
                    <a:pt x="273342" y="0"/>
                  </a:lnTo>
                  <a:lnTo>
                    <a:pt x="273342" y="310324"/>
                  </a:lnTo>
                  <a:lnTo>
                    <a:pt x="311543" y="310324"/>
                  </a:lnTo>
                  <a:lnTo>
                    <a:pt x="311543" y="0"/>
                  </a:lnTo>
                  <a:close/>
                </a:path>
              </a:pathLst>
            </a:custGeom>
            <a:solidFill>
              <a:srgbClr val="46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16569" y="1090982"/>
              <a:ext cx="199720" cy="2323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45815" y="1085406"/>
              <a:ext cx="143281" cy="23792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95292" y="360603"/>
              <a:ext cx="769620" cy="955675"/>
            </a:xfrm>
            <a:custGeom>
              <a:avLst/>
              <a:gdLst/>
              <a:ahLst/>
              <a:cxnLst/>
              <a:rect l="l" t="t" r="r" b="b"/>
              <a:pathLst>
                <a:path w="769620" h="955675">
                  <a:moveTo>
                    <a:pt x="714413" y="672719"/>
                  </a:moveTo>
                  <a:lnTo>
                    <a:pt x="690308" y="672719"/>
                  </a:lnTo>
                  <a:lnTo>
                    <a:pt x="690308" y="955332"/>
                  </a:lnTo>
                  <a:lnTo>
                    <a:pt x="714413" y="955332"/>
                  </a:lnTo>
                  <a:lnTo>
                    <a:pt x="714413" y="672719"/>
                  </a:lnTo>
                  <a:close/>
                </a:path>
                <a:path w="769620" h="955675">
                  <a:moveTo>
                    <a:pt x="714413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151130"/>
                  </a:lnTo>
                  <a:lnTo>
                    <a:pt x="0" y="203200"/>
                  </a:lnTo>
                  <a:lnTo>
                    <a:pt x="24104" y="203200"/>
                  </a:lnTo>
                  <a:lnTo>
                    <a:pt x="24104" y="151130"/>
                  </a:lnTo>
                  <a:lnTo>
                    <a:pt x="24104" y="24130"/>
                  </a:lnTo>
                  <a:lnTo>
                    <a:pt x="690308" y="24130"/>
                  </a:lnTo>
                  <a:lnTo>
                    <a:pt x="690308" y="151130"/>
                  </a:lnTo>
                  <a:lnTo>
                    <a:pt x="714413" y="151130"/>
                  </a:lnTo>
                  <a:lnTo>
                    <a:pt x="714413" y="24130"/>
                  </a:lnTo>
                  <a:lnTo>
                    <a:pt x="714413" y="0"/>
                  </a:lnTo>
                  <a:close/>
                </a:path>
                <a:path w="769620" h="955675">
                  <a:moveTo>
                    <a:pt x="714425" y="473024"/>
                  </a:moveTo>
                  <a:lnTo>
                    <a:pt x="690308" y="473024"/>
                  </a:lnTo>
                  <a:lnTo>
                    <a:pt x="690308" y="553948"/>
                  </a:lnTo>
                  <a:lnTo>
                    <a:pt x="714425" y="553948"/>
                  </a:lnTo>
                  <a:lnTo>
                    <a:pt x="714425" y="473024"/>
                  </a:lnTo>
                  <a:close/>
                </a:path>
                <a:path w="769620" h="955675">
                  <a:moveTo>
                    <a:pt x="714425" y="269011"/>
                  </a:moveTo>
                  <a:lnTo>
                    <a:pt x="690308" y="269011"/>
                  </a:lnTo>
                  <a:lnTo>
                    <a:pt x="690308" y="349923"/>
                  </a:lnTo>
                  <a:lnTo>
                    <a:pt x="714425" y="349923"/>
                  </a:lnTo>
                  <a:lnTo>
                    <a:pt x="714425" y="269011"/>
                  </a:lnTo>
                  <a:close/>
                </a:path>
                <a:path w="769620" h="955675">
                  <a:moveTo>
                    <a:pt x="769251" y="598843"/>
                  </a:moveTo>
                  <a:lnTo>
                    <a:pt x="640537" y="598843"/>
                  </a:lnTo>
                  <a:lnTo>
                    <a:pt x="640537" y="586143"/>
                  </a:lnTo>
                  <a:lnTo>
                    <a:pt x="469849" y="586143"/>
                  </a:lnTo>
                  <a:lnTo>
                    <a:pt x="469849" y="598843"/>
                  </a:lnTo>
                  <a:lnTo>
                    <a:pt x="469849" y="612813"/>
                  </a:lnTo>
                  <a:lnTo>
                    <a:pt x="471563" y="612813"/>
                  </a:lnTo>
                  <a:lnTo>
                    <a:pt x="471563" y="616623"/>
                  </a:lnTo>
                  <a:lnTo>
                    <a:pt x="769251" y="616623"/>
                  </a:lnTo>
                  <a:lnTo>
                    <a:pt x="769251" y="612813"/>
                  </a:lnTo>
                  <a:lnTo>
                    <a:pt x="769251" y="598843"/>
                  </a:lnTo>
                  <a:close/>
                </a:path>
                <a:path w="769620" h="955675">
                  <a:moveTo>
                    <a:pt x="769251" y="403161"/>
                  </a:moveTo>
                  <a:lnTo>
                    <a:pt x="573633" y="403161"/>
                  </a:lnTo>
                  <a:lnTo>
                    <a:pt x="573633" y="390461"/>
                  </a:lnTo>
                  <a:lnTo>
                    <a:pt x="402945" y="390461"/>
                  </a:lnTo>
                  <a:lnTo>
                    <a:pt x="402945" y="403161"/>
                  </a:lnTo>
                  <a:lnTo>
                    <a:pt x="402945" y="417131"/>
                  </a:lnTo>
                  <a:lnTo>
                    <a:pt x="404672" y="417131"/>
                  </a:lnTo>
                  <a:lnTo>
                    <a:pt x="404672" y="420941"/>
                  </a:lnTo>
                  <a:lnTo>
                    <a:pt x="769251" y="420941"/>
                  </a:lnTo>
                  <a:lnTo>
                    <a:pt x="769251" y="417131"/>
                  </a:lnTo>
                  <a:lnTo>
                    <a:pt x="769251" y="403161"/>
                  </a:lnTo>
                  <a:close/>
                </a:path>
                <a:path w="769620" h="955675">
                  <a:moveTo>
                    <a:pt x="769251" y="202476"/>
                  </a:moveTo>
                  <a:lnTo>
                    <a:pt x="690702" y="202476"/>
                  </a:lnTo>
                  <a:lnTo>
                    <a:pt x="690702" y="189776"/>
                  </a:lnTo>
                  <a:lnTo>
                    <a:pt x="520014" y="189776"/>
                  </a:lnTo>
                  <a:lnTo>
                    <a:pt x="520014" y="202476"/>
                  </a:lnTo>
                  <a:lnTo>
                    <a:pt x="520014" y="216446"/>
                  </a:lnTo>
                  <a:lnTo>
                    <a:pt x="521741" y="216446"/>
                  </a:lnTo>
                  <a:lnTo>
                    <a:pt x="521741" y="220256"/>
                  </a:lnTo>
                  <a:lnTo>
                    <a:pt x="769251" y="220256"/>
                  </a:lnTo>
                  <a:lnTo>
                    <a:pt x="769251" y="216446"/>
                  </a:lnTo>
                  <a:lnTo>
                    <a:pt x="769251" y="202476"/>
                  </a:lnTo>
                  <a:close/>
                </a:path>
              </a:pathLst>
            </a:custGeom>
            <a:solidFill>
              <a:srgbClr val="49A4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8" y="139781"/>
            <a:ext cx="1618549" cy="13973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8"/>
            <a:ext cx="14040001" cy="7199630"/>
            <a:chOff x="0" y="558"/>
            <a:chExt cx="14040001" cy="71996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064" y="360006"/>
              <a:ext cx="13700937" cy="64672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58"/>
              <a:ext cx="3488690" cy="7199630"/>
            </a:xfrm>
            <a:custGeom>
              <a:avLst/>
              <a:gdLst/>
              <a:ahLst/>
              <a:cxnLst/>
              <a:rect l="l" t="t" r="r" b="b"/>
              <a:pathLst>
                <a:path w="3488690" h="7199630">
                  <a:moveTo>
                    <a:pt x="3488080" y="0"/>
                  </a:moveTo>
                  <a:lnTo>
                    <a:pt x="0" y="0"/>
                  </a:lnTo>
                  <a:lnTo>
                    <a:pt x="0" y="3994150"/>
                  </a:lnTo>
                  <a:lnTo>
                    <a:pt x="0" y="7199617"/>
                  </a:lnTo>
                  <a:lnTo>
                    <a:pt x="3488080" y="7199617"/>
                  </a:lnTo>
                  <a:lnTo>
                    <a:pt x="3488080" y="3994150"/>
                  </a:lnTo>
                  <a:lnTo>
                    <a:pt x="3488080" y="0"/>
                  </a:lnTo>
                  <a:close/>
                </a:path>
              </a:pathLst>
            </a:custGeom>
            <a:solidFill>
              <a:srgbClr val="EFF0E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4812" y="5174025"/>
            <a:ext cx="272288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1F1410"/>
                </a:solidFill>
                <a:latin typeface="Microsoft Sans Serif"/>
                <a:cs typeface="Microsoft Sans Serif"/>
              </a:rPr>
              <a:t>Crea</a:t>
            </a:r>
            <a:r>
              <a:rPr sz="1100" spc="140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1F1410"/>
                </a:solidFill>
                <a:latin typeface="Microsoft Sans Serif"/>
                <a:cs typeface="Microsoft Sans Serif"/>
              </a:rPr>
              <a:t>un</a:t>
            </a:r>
            <a:r>
              <a:rPr sz="1100" spc="145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1F1410"/>
                </a:solidFill>
                <a:latin typeface="Microsoft Sans Serif"/>
                <a:cs typeface="Microsoft Sans Serif"/>
              </a:rPr>
              <a:t>hogar</a:t>
            </a:r>
            <a:r>
              <a:rPr sz="1100" spc="140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1F1410"/>
                </a:solidFill>
                <a:latin typeface="Microsoft Sans Serif"/>
                <a:cs typeface="Microsoft Sans Serif"/>
              </a:rPr>
              <a:t>lleno</a:t>
            </a:r>
            <a:r>
              <a:rPr sz="1100" spc="145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1F1410"/>
                </a:solidFill>
                <a:latin typeface="Microsoft Sans Serif"/>
                <a:cs typeface="Microsoft Sans Serif"/>
              </a:rPr>
              <a:t>de</a:t>
            </a:r>
            <a:r>
              <a:rPr sz="1100" spc="145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1F1410"/>
                </a:solidFill>
                <a:latin typeface="Microsoft Sans Serif"/>
                <a:cs typeface="Microsoft Sans Serif"/>
              </a:rPr>
              <a:t>confort</a:t>
            </a:r>
            <a:r>
              <a:rPr sz="1100" spc="140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rgbClr val="1F1410"/>
                </a:solidFill>
                <a:latin typeface="Microsoft Sans Serif"/>
                <a:cs typeface="Microsoft Sans Serif"/>
              </a:rPr>
              <a:t>y</a:t>
            </a:r>
            <a:r>
              <a:rPr sz="1100" spc="145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1F1410"/>
                </a:solidFill>
                <a:latin typeface="Microsoft Sans Serif"/>
                <a:cs typeface="Microsoft Sans Serif"/>
              </a:rPr>
              <a:t>armonía</a:t>
            </a:r>
            <a:endParaRPr sz="1100" dirty="0">
              <a:latin typeface="Microsoft Sans Serif"/>
              <a:cs typeface="Microsoft Sans Serif"/>
            </a:endParaRPr>
          </a:p>
          <a:p>
            <a:pPr marL="12700" marR="6350">
              <a:lnSpc>
                <a:spcPct val="159100"/>
              </a:lnSpc>
            </a:pPr>
            <a:r>
              <a:rPr sz="1100" spc="-15" dirty="0">
                <a:solidFill>
                  <a:srgbClr val="1F1410"/>
                </a:solidFill>
                <a:latin typeface="Microsoft Sans Serif"/>
                <a:cs typeface="Microsoft Sans Serif"/>
              </a:rPr>
              <a:t>para</a:t>
            </a:r>
            <a:r>
              <a:rPr sz="1100" spc="25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1F1410"/>
                </a:solidFill>
                <a:latin typeface="Microsoft Sans Serif"/>
                <a:cs typeface="Microsoft Sans Serif"/>
              </a:rPr>
              <a:t>disfrutar</a:t>
            </a:r>
            <a:r>
              <a:rPr sz="1100" spc="290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30" dirty="0">
                <a:solidFill>
                  <a:srgbClr val="1F1410"/>
                </a:solidFill>
                <a:latin typeface="Microsoft Sans Serif"/>
                <a:cs typeface="Microsoft Sans Serif"/>
              </a:rPr>
              <a:t>y</a:t>
            </a:r>
            <a:r>
              <a:rPr sz="1100" spc="260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1F1410"/>
                </a:solidFill>
                <a:latin typeface="Microsoft Sans Serif"/>
                <a:cs typeface="Microsoft Sans Serif"/>
              </a:rPr>
              <a:t>compartir</a:t>
            </a:r>
            <a:r>
              <a:rPr sz="1100" spc="285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1F1410"/>
                </a:solidFill>
                <a:latin typeface="Microsoft Sans Serif"/>
                <a:cs typeface="Microsoft Sans Serif"/>
              </a:rPr>
              <a:t>los</a:t>
            </a:r>
            <a:r>
              <a:rPr sz="1100" spc="285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1F1410"/>
                </a:solidFill>
                <a:latin typeface="Microsoft Sans Serif"/>
                <a:cs typeface="Microsoft Sans Serif"/>
              </a:rPr>
              <a:t>mejores </a:t>
            </a:r>
            <a:r>
              <a:rPr sz="1100" spc="-280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20" dirty="0">
                <a:solidFill>
                  <a:srgbClr val="1F1410"/>
                </a:solidFill>
                <a:latin typeface="Microsoft Sans Serif"/>
                <a:cs typeface="Microsoft Sans Serif"/>
              </a:rPr>
              <a:t>momentos</a:t>
            </a:r>
            <a:r>
              <a:rPr sz="1100" spc="-30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1F1410"/>
                </a:solidFill>
                <a:latin typeface="Microsoft Sans Serif"/>
                <a:cs typeface="Microsoft Sans Serif"/>
              </a:rPr>
              <a:t>de</a:t>
            </a:r>
            <a:r>
              <a:rPr sz="1100" spc="-25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25" dirty="0">
                <a:solidFill>
                  <a:srgbClr val="1F1410"/>
                </a:solidFill>
                <a:latin typeface="Microsoft Sans Serif"/>
                <a:cs typeface="Microsoft Sans Serif"/>
              </a:rPr>
              <a:t>tu</a:t>
            </a:r>
            <a:r>
              <a:rPr sz="1100" spc="-25" dirty="0">
                <a:solidFill>
                  <a:srgbClr val="1F1410"/>
                </a:solidFill>
                <a:latin typeface="Microsoft Sans Serif"/>
                <a:cs typeface="Microsoft Sans Serif"/>
              </a:rPr>
              <a:t> vida.</a:t>
            </a:r>
            <a:endParaRPr sz="11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59100"/>
              </a:lnSpc>
            </a:pPr>
            <a:r>
              <a:rPr sz="1100" spc="15" dirty="0">
                <a:solidFill>
                  <a:srgbClr val="1F1410"/>
                </a:solidFill>
                <a:latin typeface="Microsoft Sans Serif"/>
                <a:cs typeface="Microsoft Sans Serif"/>
              </a:rPr>
              <a:t>Hemos</a:t>
            </a:r>
            <a:r>
              <a:rPr sz="1100" spc="195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1F1410"/>
                </a:solidFill>
                <a:latin typeface="Microsoft Sans Serif"/>
                <a:cs typeface="Microsoft Sans Serif"/>
              </a:rPr>
              <a:t>diseñado</a:t>
            </a:r>
            <a:r>
              <a:rPr sz="1100" spc="195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1F1410"/>
                </a:solidFill>
                <a:latin typeface="Microsoft Sans Serif"/>
                <a:cs typeface="Microsoft Sans Serif"/>
              </a:rPr>
              <a:t>cada</a:t>
            </a:r>
            <a:r>
              <a:rPr sz="1100" spc="195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1F1410"/>
                </a:solidFill>
                <a:latin typeface="Microsoft Sans Serif"/>
                <a:cs typeface="Microsoft Sans Serif"/>
              </a:rPr>
              <a:t>espacio</a:t>
            </a:r>
            <a:r>
              <a:rPr sz="1100" spc="195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1F1410"/>
                </a:solidFill>
                <a:latin typeface="Microsoft Sans Serif"/>
                <a:cs typeface="Microsoft Sans Serif"/>
              </a:rPr>
              <a:t>pensando </a:t>
            </a:r>
            <a:r>
              <a:rPr sz="1100" spc="-275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5" dirty="0">
                <a:solidFill>
                  <a:srgbClr val="1F1410"/>
                </a:solidFill>
                <a:latin typeface="Microsoft Sans Serif"/>
                <a:cs typeface="Microsoft Sans Serif"/>
              </a:rPr>
              <a:t>en</a:t>
            </a:r>
            <a:r>
              <a:rPr sz="1100" spc="-30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1F1410"/>
                </a:solidFill>
                <a:latin typeface="Microsoft Sans Serif"/>
                <a:cs typeface="Microsoft Sans Serif"/>
              </a:rPr>
              <a:t>cubrir</a:t>
            </a:r>
            <a:r>
              <a:rPr sz="1100" spc="-25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1F1410"/>
                </a:solidFill>
                <a:latin typeface="Microsoft Sans Serif"/>
                <a:cs typeface="Microsoft Sans Serif"/>
              </a:rPr>
              <a:t>todas</a:t>
            </a:r>
            <a:r>
              <a:rPr sz="1100" spc="-30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15" dirty="0">
                <a:solidFill>
                  <a:srgbClr val="1F1410"/>
                </a:solidFill>
                <a:latin typeface="Microsoft Sans Serif"/>
                <a:cs typeface="Microsoft Sans Serif"/>
              </a:rPr>
              <a:t>tus</a:t>
            </a:r>
            <a:r>
              <a:rPr sz="1100" spc="-25" dirty="0">
                <a:solidFill>
                  <a:srgbClr val="1F1410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1F1410"/>
                </a:solidFill>
                <a:latin typeface="Microsoft Sans Serif"/>
                <a:cs typeface="Microsoft Sans Serif"/>
              </a:rPr>
              <a:t>necesidades.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799" y="4727931"/>
            <a:ext cx="1608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5" dirty="0">
                <a:solidFill>
                  <a:srgbClr val="1F1410"/>
                </a:solidFill>
                <a:latin typeface="Arial"/>
                <a:cs typeface="Arial"/>
              </a:rPr>
              <a:t>Estil</a:t>
            </a:r>
            <a:r>
              <a:rPr sz="2400" b="1" spc="-114" dirty="0">
                <a:solidFill>
                  <a:srgbClr val="1F1410"/>
                </a:solidFill>
                <a:latin typeface="Arial"/>
                <a:cs typeface="Arial"/>
              </a:rPr>
              <a:t>o</a:t>
            </a:r>
            <a:r>
              <a:rPr sz="2400" b="1" spc="-145" dirty="0">
                <a:solidFill>
                  <a:srgbClr val="1F1410"/>
                </a:solidFill>
                <a:latin typeface="Arial"/>
                <a:cs typeface="Arial"/>
              </a:rPr>
              <a:t> </a:t>
            </a:r>
            <a:r>
              <a:rPr sz="2400" b="1" spc="-105" dirty="0">
                <a:solidFill>
                  <a:srgbClr val="1F1410"/>
                </a:solidFill>
                <a:latin typeface="Arial"/>
                <a:cs typeface="Arial"/>
              </a:rPr>
              <a:t>único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8" y="139781"/>
            <a:ext cx="1618549" cy="13973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501" y="5345141"/>
            <a:ext cx="3321050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 indent="-76200">
              <a:lnSpc>
                <a:spcPct val="100000"/>
              </a:lnSpc>
              <a:spcBef>
                <a:spcPts val="100"/>
              </a:spcBef>
              <a:buChar char="•"/>
              <a:tabLst>
                <a:tab pos="88900" algn="l"/>
              </a:tabLst>
            </a:pPr>
            <a:r>
              <a:rPr sz="1100" spc="-5" dirty="0">
                <a:latin typeface="Microsoft Sans Serif"/>
                <a:cs typeface="Microsoft Sans Serif"/>
              </a:rPr>
              <a:t>Superﬁcie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de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75" dirty="0">
                <a:latin typeface="Microsoft Sans Serif"/>
                <a:cs typeface="Microsoft Sans Serif"/>
              </a:rPr>
              <a:t>194</a:t>
            </a:r>
            <a:r>
              <a:rPr sz="1100" spc="-25" dirty="0">
                <a:latin typeface="Microsoft Sans Serif"/>
                <a:cs typeface="Microsoft Sans Serif"/>
              </a:rPr>
              <a:t> a </a:t>
            </a:r>
            <a:r>
              <a:rPr sz="1100" spc="15" dirty="0">
                <a:latin typeface="Microsoft Sans Serif"/>
                <a:cs typeface="Microsoft Sans Serif"/>
              </a:rPr>
              <a:t>255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45" dirty="0">
                <a:latin typeface="Microsoft Sans Serif"/>
                <a:cs typeface="Microsoft Sans Serif"/>
              </a:rPr>
              <a:t>m2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distribuidos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en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40" dirty="0">
                <a:latin typeface="Microsoft Sans Serif"/>
                <a:cs typeface="Microsoft Sans Serif"/>
              </a:rPr>
              <a:t>4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niveles</a:t>
            </a:r>
          </a:p>
          <a:p>
            <a:pPr marL="88265" indent="-76200">
              <a:lnSpc>
                <a:spcPct val="100000"/>
              </a:lnSpc>
              <a:spcBef>
                <a:spcPts val="780"/>
              </a:spcBef>
              <a:buChar char="•"/>
              <a:tabLst>
                <a:tab pos="88900" algn="l"/>
              </a:tabLst>
            </a:pPr>
            <a:r>
              <a:rPr sz="1100" dirty="0">
                <a:latin typeface="Microsoft Sans Serif"/>
                <a:cs typeface="Microsoft Sans Serif"/>
              </a:rPr>
              <a:t>Cuentan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15" dirty="0">
                <a:latin typeface="Microsoft Sans Serif"/>
                <a:cs typeface="Microsoft Sans Serif"/>
              </a:rPr>
              <a:t>con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10" dirty="0">
                <a:latin typeface="Microsoft Sans Serif"/>
                <a:cs typeface="Microsoft Sans Serif"/>
              </a:rPr>
              <a:t>3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cajones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de</a:t>
            </a:r>
            <a:r>
              <a:rPr sz="1100" spc="-35" dirty="0">
                <a:latin typeface="Microsoft Sans Serif"/>
                <a:cs typeface="Microsoft Sans Serif"/>
              </a:rPr>
              <a:t> </a:t>
            </a:r>
            <a:r>
              <a:rPr sz="1100" spc="10" dirty="0">
                <a:latin typeface="Microsoft Sans Serif"/>
                <a:cs typeface="Microsoft Sans Serif"/>
              </a:rPr>
              <a:t>estacionamiento</a:t>
            </a:r>
            <a:endParaRPr sz="1100" dirty="0">
              <a:latin typeface="Microsoft Sans Serif"/>
              <a:cs typeface="Microsoft Sans Serif"/>
            </a:endParaRPr>
          </a:p>
          <a:p>
            <a:pPr marL="88265" indent="-76200">
              <a:lnSpc>
                <a:spcPct val="100000"/>
              </a:lnSpc>
              <a:spcBef>
                <a:spcPts val="780"/>
              </a:spcBef>
              <a:buChar char="•"/>
              <a:tabLst>
                <a:tab pos="88900" algn="l"/>
              </a:tabLst>
            </a:pPr>
            <a:r>
              <a:rPr sz="1100" spc="-5" dirty="0">
                <a:latin typeface="Microsoft Sans Serif"/>
                <a:cs typeface="Microsoft Sans Serif"/>
              </a:rPr>
              <a:t>Roof</a:t>
            </a:r>
            <a:r>
              <a:rPr sz="1100" spc="-6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garden</a:t>
            </a:r>
          </a:p>
          <a:p>
            <a:pPr marL="88265" indent="-76200">
              <a:lnSpc>
                <a:spcPct val="100000"/>
              </a:lnSpc>
              <a:spcBef>
                <a:spcPts val="780"/>
              </a:spcBef>
              <a:buChar char="•"/>
              <a:tabLst>
                <a:tab pos="88900" algn="l"/>
              </a:tabLst>
            </a:pPr>
            <a:r>
              <a:rPr sz="1100" spc="-5" dirty="0">
                <a:latin typeface="Microsoft Sans Serif"/>
                <a:cs typeface="Microsoft Sans Serif"/>
              </a:rPr>
              <a:t>Cuarto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de</a:t>
            </a:r>
            <a:r>
              <a:rPr sz="1100" spc="-4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servicio</a:t>
            </a:r>
            <a:endParaRPr sz="11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7252" y="12"/>
            <a:ext cx="359994" cy="71999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75" y="478332"/>
            <a:ext cx="6489204" cy="46238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956" y="343344"/>
            <a:ext cx="6480047" cy="462386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12155" y="5430283"/>
            <a:ext cx="3746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Ideal</a:t>
            </a:r>
            <a:r>
              <a:rPr sz="2400" b="1" spc="-14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1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como</a:t>
            </a:r>
            <a:r>
              <a:rPr sz="2400" b="1" spc="-14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tu</a:t>
            </a:r>
            <a:r>
              <a:rPr sz="2400" b="1" spc="-14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estilo</a:t>
            </a:r>
            <a:r>
              <a:rPr sz="2400" b="1" spc="-14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</a:t>
            </a:r>
            <a:r>
              <a:rPr sz="2400" b="1" spc="-5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2400" b="1" spc="-14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vida</a:t>
            </a:r>
            <a:endParaRPr sz="24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12155" y="5862083"/>
            <a:ext cx="6506209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10" dirty="0">
                <a:latin typeface="Microsoft Sans Serif"/>
                <a:cs typeface="Microsoft Sans Serif"/>
              </a:rPr>
              <a:t>Nuestro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15" dirty="0">
                <a:latin typeface="Microsoft Sans Serif"/>
                <a:cs typeface="Microsoft Sans Serif"/>
              </a:rPr>
              <a:t>compromiso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es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brindarle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10" dirty="0">
                <a:latin typeface="Microsoft Sans Serif"/>
                <a:cs typeface="Microsoft Sans Serif"/>
              </a:rPr>
              <a:t>lo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mejor;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es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por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eso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10" dirty="0">
                <a:latin typeface="Microsoft Sans Serif"/>
                <a:cs typeface="Microsoft Sans Serif"/>
              </a:rPr>
              <a:t>que</a:t>
            </a:r>
            <a:r>
              <a:rPr sz="1100" spc="25" dirty="0">
                <a:latin typeface="Microsoft Sans Serif"/>
                <a:cs typeface="Microsoft Sans Serif"/>
              </a:rPr>
              <a:t> </a:t>
            </a:r>
            <a:r>
              <a:rPr sz="1100" spc="10" dirty="0">
                <a:latin typeface="Microsoft Sans Serif"/>
                <a:cs typeface="Microsoft Sans Serif"/>
              </a:rPr>
              <a:t>cuidamos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los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5" dirty="0">
                <a:latin typeface="Microsoft Sans Serif"/>
                <a:cs typeface="Microsoft Sans Serif"/>
              </a:rPr>
              <a:t>detalles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de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cada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-20" dirty="0">
                <a:latin typeface="Microsoft Sans Serif"/>
                <a:cs typeface="Microsoft Sans Serif"/>
              </a:rPr>
              <a:t>espacio,</a:t>
            </a:r>
            <a:r>
              <a:rPr sz="1100" spc="30" dirty="0">
                <a:latin typeface="Microsoft Sans Serif"/>
                <a:cs typeface="Microsoft Sans Serif"/>
              </a:rPr>
              <a:t> </a:t>
            </a:r>
            <a:r>
              <a:rPr sz="1100" spc="15" dirty="0">
                <a:latin typeface="Microsoft Sans Serif"/>
                <a:cs typeface="Microsoft Sans Serif"/>
              </a:rPr>
              <a:t>ofre-</a:t>
            </a:r>
            <a:endParaRPr sz="11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100" spc="5" dirty="0">
                <a:latin typeface="Microsoft Sans Serif"/>
                <a:cs typeface="Microsoft Sans Serif"/>
              </a:rPr>
              <a:t>ciendole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acabados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de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10" dirty="0">
                <a:latin typeface="Microsoft Sans Serif"/>
                <a:cs typeface="Microsoft Sans Serif"/>
              </a:rPr>
              <a:t>lujo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10" dirty="0">
                <a:latin typeface="Microsoft Sans Serif"/>
                <a:cs typeface="Microsoft Sans Serif"/>
              </a:rPr>
              <a:t>que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10" dirty="0">
                <a:latin typeface="Microsoft Sans Serif"/>
                <a:cs typeface="Microsoft Sans Serif"/>
              </a:rPr>
              <a:t>estamos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seguros</a:t>
            </a:r>
            <a:r>
              <a:rPr sz="1100" spc="-15" dirty="0">
                <a:latin typeface="Microsoft Sans Serif"/>
                <a:cs typeface="Microsoft Sans Serif"/>
              </a:rPr>
              <a:t> disfrutarás,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25" dirty="0">
                <a:latin typeface="Microsoft Sans Serif"/>
                <a:cs typeface="Microsoft Sans Serif"/>
              </a:rPr>
              <a:t>como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15" dirty="0">
                <a:latin typeface="Microsoft Sans Serif"/>
                <a:cs typeface="Microsoft Sans Serif"/>
              </a:rPr>
              <a:t>nosotros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al</a:t>
            </a:r>
            <a:r>
              <a:rPr sz="1100" spc="-20" dirty="0">
                <a:latin typeface="Microsoft Sans Serif"/>
                <a:cs typeface="Microsoft Sans Serif"/>
              </a:rPr>
              <a:t> crear </a:t>
            </a:r>
            <a:r>
              <a:rPr sz="1100" spc="-10" dirty="0">
                <a:latin typeface="Microsoft Sans Serif"/>
                <a:cs typeface="Microsoft Sans Serif"/>
              </a:rPr>
              <a:t>cada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espacio</a:t>
            </a:r>
            <a:r>
              <a:rPr sz="1100" spc="-15" dirty="0">
                <a:latin typeface="Microsoft Sans Serif"/>
                <a:cs typeface="Microsoft Sans Serif"/>
              </a:rPr>
              <a:t> para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ti.</a:t>
            </a:r>
            <a:endParaRPr sz="1100" dirty="0">
              <a:latin typeface="Microsoft Sans Serif"/>
              <a:cs typeface="Microsoft Sans Serif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8" y="139781"/>
            <a:ext cx="1618549" cy="13973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42" y="405256"/>
            <a:ext cx="10482448" cy="31019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329" y="3613797"/>
            <a:ext cx="10499648" cy="310198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964505" y="1453565"/>
            <a:ext cx="675640" cy="350520"/>
          </a:xfrm>
          <a:custGeom>
            <a:avLst/>
            <a:gdLst/>
            <a:ahLst/>
            <a:cxnLst/>
            <a:rect l="l" t="t" r="r" b="b"/>
            <a:pathLst>
              <a:path w="675640" h="350519">
                <a:moveTo>
                  <a:pt x="583958" y="99656"/>
                </a:moveTo>
                <a:lnTo>
                  <a:pt x="565353" y="59829"/>
                </a:lnTo>
                <a:lnTo>
                  <a:pt x="535533" y="28270"/>
                </a:lnTo>
                <a:lnTo>
                  <a:pt x="496989" y="7493"/>
                </a:lnTo>
                <a:lnTo>
                  <a:pt x="452234" y="0"/>
                </a:lnTo>
                <a:lnTo>
                  <a:pt x="222986" y="0"/>
                </a:lnTo>
                <a:lnTo>
                  <a:pt x="178244" y="7493"/>
                </a:lnTo>
                <a:lnTo>
                  <a:pt x="139712" y="28270"/>
                </a:lnTo>
                <a:lnTo>
                  <a:pt x="109880" y="59829"/>
                </a:lnTo>
                <a:lnTo>
                  <a:pt x="91274" y="99656"/>
                </a:lnTo>
                <a:lnTo>
                  <a:pt x="112534" y="111163"/>
                </a:lnTo>
                <a:lnTo>
                  <a:pt x="129362" y="128219"/>
                </a:lnTo>
                <a:lnTo>
                  <a:pt x="140589" y="149707"/>
                </a:lnTo>
                <a:lnTo>
                  <a:pt x="145072" y="174523"/>
                </a:lnTo>
                <a:lnTo>
                  <a:pt x="145084" y="205168"/>
                </a:lnTo>
                <a:lnTo>
                  <a:pt x="530136" y="205168"/>
                </a:lnTo>
                <a:lnTo>
                  <a:pt x="530148" y="174561"/>
                </a:lnTo>
                <a:lnTo>
                  <a:pt x="534644" y="149733"/>
                </a:lnTo>
                <a:lnTo>
                  <a:pt x="545871" y="128231"/>
                </a:lnTo>
                <a:lnTo>
                  <a:pt x="562698" y="111163"/>
                </a:lnTo>
                <a:lnTo>
                  <a:pt x="583958" y="99656"/>
                </a:lnTo>
                <a:close/>
              </a:path>
              <a:path w="675640" h="350519">
                <a:moveTo>
                  <a:pt x="675220" y="179514"/>
                </a:moveTo>
                <a:lnTo>
                  <a:pt x="670267" y="154965"/>
                </a:lnTo>
                <a:lnTo>
                  <a:pt x="656755" y="134912"/>
                </a:lnTo>
                <a:lnTo>
                  <a:pt x="636714" y="121399"/>
                </a:lnTo>
                <a:lnTo>
                  <a:pt x="612165" y="116446"/>
                </a:lnTo>
                <a:lnTo>
                  <a:pt x="588022" y="121234"/>
                </a:lnTo>
                <a:lnTo>
                  <a:pt x="568185" y="134327"/>
                </a:lnTo>
                <a:lnTo>
                  <a:pt x="554583" y="153797"/>
                </a:lnTo>
                <a:lnTo>
                  <a:pt x="549160" y="177711"/>
                </a:lnTo>
                <a:lnTo>
                  <a:pt x="549135" y="226872"/>
                </a:lnTo>
                <a:lnTo>
                  <a:pt x="126085" y="226872"/>
                </a:lnTo>
                <a:lnTo>
                  <a:pt x="126060" y="177711"/>
                </a:lnTo>
                <a:lnTo>
                  <a:pt x="107048" y="134327"/>
                </a:lnTo>
                <a:lnTo>
                  <a:pt x="63068" y="116446"/>
                </a:lnTo>
                <a:lnTo>
                  <a:pt x="38519" y="121399"/>
                </a:lnTo>
                <a:lnTo>
                  <a:pt x="18465" y="134912"/>
                </a:lnTo>
                <a:lnTo>
                  <a:pt x="4965" y="154965"/>
                </a:lnTo>
                <a:lnTo>
                  <a:pt x="0" y="179514"/>
                </a:lnTo>
                <a:lnTo>
                  <a:pt x="4965" y="204050"/>
                </a:lnTo>
                <a:lnTo>
                  <a:pt x="18465" y="224091"/>
                </a:lnTo>
                <a:lnTo>
                  <a:pt x="38519" y="237604"/>
                </a:lnTo>
                <a:lnTo>
                  <a:pt x="63068" y="242557"/>
                </a:lnTo>
                <a:lnTo>
                  <a:pt x="66281" y="242455"/>
                </a:lnTo>
                <a:lnTo>
                  <a:pt x="66332" y="278142"/>
                </a:lnTo>
                <a:lnTo>
                  <a:pt x="70370" y="298094"/>
                </a:lnTo>
                <a:lnTo>
                  <a:pt x="81356" y="314388"/>
                </a:lnTo>
                <a:lnTo>
                  <a:pt x="97650" y="325386"/>
                </a:lnTo>
                <a:lnTo>
                  <a:pt x="117589" y="329412"/>
                </a:lnTo>
                <a:lnTo>
                  <a:pt x="128866" y="329412"/>
                </a:lnTo>
                <a:lnTo>
                  <a:pt x="128866" y="347345"/>
                </a:lnTo>
                <a:lnTo>
                  <a:pt x="131419" y="349897"/>
                </a:lnTo>
                <a:lnTo>
                  <a:pt x="175641" y="349897"/>
                </a:lnTo>
                <a:lnTo>
                  <a:pt x="178181" y="347345"/>
                </a:lnTo>
                <a:lnTo>
                  <a:pt x="178181" y="329412"/>
                </a:lnTo>
                <a:lnTo>
                  <a:pt x="497027" y="329412"/>
                </a:lnTo>
                <a:lnTo>
                  <a:pt x="497027" y="347345"/>
                </a:lnTo>
                <a:lnTo>
                  <a:pt x="499567" y="349897"/>
                </a:lnTo>
                <a:lnTo>
                  <a:pt x="543775" y="349897"/>
                </a:lnTo>
                <a:lnTo>
                  <a:pt x="546328" y="347345"/>
                </a:lnTo>
                <a:lnTo>
                  <a:pt x="546328" y="329412"/>
                </a:lnTo>
                <a:lnTo>
                  <a:pt x="557593" y="329412"/>
                </a:lnTo>
                <a:lnTo>
                  <a:pt x="577557" y="325386"/>
                </a:lnTo>
                <a:lnTo>
                  <a:pt x="593852" y="314388"/>
                </a:lnTo>
                <a:lnTo>
                  <a:pt x="604837" y="298094"/>
                </a:lnTo>
                <a:lnTo>
                  <a:pt x="608838" y="277368"/>
                </a:lnTo>
                <a:lnTo>
                  <a:pt x="608838" y="242455"/>
                </a:lnTo>
                <a:lnTo>
                  <a:pt x="612165" y="242557"/>
                </a:lnTo>
                <a:lnTo>
                  <a:pt x="636714" y="237604"/>
                </a:lnTo>
                <a:lnTo>
                  <a:pt x="656755" y="224091"/>
                </a:lnTo>
                <a:lnTo>
                  <a:pt x="670267" y="204050"/>
                </a:lnTo>
                <a:lnTo>
                  <a:pt x="675220" y="179514"/>
                </a:lnTo>
                <a:close/>
              </a:path>
            </a:pathLst>
          </a:custGeom>
          <a:solidFill>
            <a:srgbClr val="7372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80592" y="1476412"/>
            <a:ext cx="248285" cy="327660"/>
          </a:xfrm>
          <a:custGeom>
            <a:avLst/>
            <a:gdLst/>
            <a:ahLst/>
            <a:cxnLst/>
            <a:rect l="l" t="t" r="r" b="b"/>
            <a:pathLst>
              <a:path w="248284" h="327660">
                <a:moveTo>
                  <a:pt x="214236" y="135331"/>
                </a:moveTo>
                <a:lnTo>
                  <a:pt x="33807" y="135331"/>
                </a:lnTo>
                <a:lnTo>
                  <a:pt x="33807" y="259384"/>
                </a:lnTo>
                <a:lnTo>
                  <a:pt x="214236" y="259384"/>
                </a:lnTo>
                <a:lnTo>
                  <a:pt x="214236" y="135331"/>
                </a:lnTo>
                <a:close/>
              </a:path>
              <a:path w="248284" h="327660">
                <a:moveTo>
                  <a:pt x="248043" y="11290"/>
                </a:moveTo>
                <a:lnTo>
                  <a:pt x="229768" y="11290"/>
                </a:lnTo>
                <a:lnTo>
                  <a:pt x="229768" y="58851"/>
                </a:lnTo>
                <a:lnTo>
                  <a:pt x="225526" y="63093"/>
                </a:lnTo>
                <a:lnTo>
                  <a:pt x="225526" y="124040"/>
                </a:lnTo>
                <a:lnTo>
                  <a:pt x="225526" y="270662"/>
                </a:lnTo>
                <a:lnTo>
                  <a:pt x="22529" y="270662"/>
                </a:lnTo>
                <a:lnTo>
                  <a:pt x="22529" y="124040"/>
                </a:lnTo>
                <a:lnTo>
                  <a:pt x="225526" y="124040"/>
                </a:lnTo>
                <a:lnTo>
                  <a:pt x="225526" y="63093"/>
                </a:lnTo>
                <a:lnTo>
                  <a:pt x="223761" y="64846"/>
                </a:lnTo>
                <a:lnTo>
                  <a:pt x="208953" y="64846"/>
                </a:lnTo>
                <a:lnTo>
                  <a:pt x="208559" y="64465"/>
                </a:lnTo>
                <a:lnTo>
                  <a:pt x="208559" y="92786"/>
                </a:lnTo>
                <a:lnTo>
                  <a:pt x="208559" y="98996"/>
                </a:lnTo>
                <a:lnTo>
                  <a:pt x="206095" y="101523"/>
                </a:lnTo>
                <a:lnTo>
                  <a:pt x="41960" y="101523"/>
                </a:lnTo>
                <a:lnTo>
                  <a:pt x="39433" y="98996"/>
                </a:lnTo>
                <a:lnTo>
                  <a:pt x="39433" y="92786"/>
                </a:lnTo>
                <a:lnTo>
                  <a:pt x="41960" y="90233"/>
                </a:lnTo>
                <a:lnTo>
                  <a:pt x="206095" y="90233"/>
                </a:lnTo>
                <a:lnTo>
                  <a:pt x="208559" y="92786"/>
                </a:lnTo>
                <a:lnTo>
                  <a:pt x="208559" y="64465"/>
                </a:lnTo>
                <a:lnTo>
                  <a:pt x="202946" y="58851"/>
                </a:lnTo>
                <a:lnTo>
                  <a:pt x="202996" y="44043"/>
                </a:lnTo>
                <a:lnTo>
                  <a:pt x="208953" y="38100"/>
                </a:lnTo>
                <a:lnTo>
                  <a:pt x="223761" y="38100"/>
                </a:lnTo>
                <a:lnTo>
                  <a:pt x="229717" y="44043"/>
                </a:lnTo>
                <a:lnTo>
                  <a:pt x="229768" y="58851"/>
                </a:lnTo>
                <a:lnTo>
                  <a:pt x="229768" y="11290"/>
                </a:lnTo>
                <a:lnTo>
                  <a:pt x="214236" y="11290"/>
                </a:lnTo>
                <a:lnTo>
                  <a:pt x="214236" y="5054"/>
                </a:lnTo>
                <a:lnTo>
                  <a:pt x="209181" y="0"/>
                </a:lnTo>
                <a:lnTo>
                  <a:pt x="173329" y="0"/>
                </a:lnTo>
                <a:lnTo>
                  <a:pt x="173329" y="58851"/>
                </a:lnTo>
                <a:lnTo>
                  <a:pt x="167335" y="64846"/>
                </a:lnTo>
                <a:lnTo>
                  <a:pt x="152565" y="64846"/>
                </a:lnTo>
                <a:lnTo>
                  <a:pt x="146570" y="58851"/>
                </a:lnTo>
                <a:lnTo>
                  <a:pt x="146570" y="44043"/>
                </a:lnTo>
                <a:lnTo>
                  <a:pt x="152565" y="38036"/>
                </a:lnTo>
                <a:lnTo>
                  <a:pt x="167373" y="38036"/>
                </a:lnTo>
                <a:lnTo>
                  <a:pt x="173278" y="44043"/>
                </a:lnTo>
                <a:lnTo>
                  <a:pt x="173329" y="58851"/>
                </a:lnTo>
                <a:lnTo>
                  <a:pt x="173329" y="0"/>
                </a:lnTo>
                <a:lnTo>
                  <a:pt x="140347" y="0"/>
                </a:lnTo>
                <a:lnTo>
                  <a:pt x="135280" y="5054"/>
                </a:lnTo>
                <a:lnTo>
                  <a:pt x="135280" y="11290"/>
                </a:lnTo>
                <a:lnTo>
                  <a:pt x="116954" y="11290"/>
                </a:lnTo>
                <a:lnTo>
                  <a:pt x="116954" y="58851"/>
                </a:lnTo>
                <a:lnTo>
                  <a:pt x="110947" y="64846"/>
                </a:lnTo>
                <a:lnTo>
                  <a:pt x="96189" y="64846"/>
                </a:lnTo>
                <a:lnTo>
                  <a:pt x="90182" y="58851"/>
                </a:lnTo>
                <a:lnTo>
                  <a:pt x="90182" y="44043"/>
                </a:lnTo>
                <a:lnTo>
                  <a:pt x="96126" y="38100"/>
                </a:lnTo>
                <a:lnTo>
                  <a:pt x="110998" y="38036"/>
                </a:lnTo>
                <a:lnTo>
                  <a:pt x="116903" y="44043"/>
                </a:lnTo>
                <a:lnTo>
                  <a:pt x="116954" y="58851"/>
                </a:lnTo>
                <a:lnTo>
                  <a:pt x="116954" y="11290"/>
                </a:lnTo>
                <a:lnTo>
                  <a:pt x="112763" y="11290"/>
                </a:lnTo>
                <a:lnTo>
                  <a:pt x="112763" y="5054"/>
                </a:lnTo>
                <a:lnTo>
                  <a:pt x="107696" y="0"/>
                </a:lnTo>
                <a:lnTo>
                  <a:pt x="60617" y="0"/>
                </a:lnTo>
                <a:lnTo>
                  <a:pt x="60617" y="58851"/>
                </a:lnTo>
                <a:lnTo>
                  <a:pt x="54622" y="64846"/>
                </a:lnTo>
                <a:lnTo>
                  <a:pt x="39814" y="64846"/>
                </a:lnTo>
                <a:lnTo>
                  <a:pt x="33807" y="58851"/>
                </a:lnTo>
                <a:lnTo>
                  <a:pt x="33858" y="44043"/>
                </a:lnTo>
                <a:lnTo>
                  <a:pt x="39814" y="38100"/>
                </a:lnTo>
                <a:lnTo>
                  <a:pt x="54622" y="38100"/>
                </a:lnTo>
                <a:lnTo>
                  <a:pt x="60566" y="44043"/>
                </a:lnTo>
                <a:lnTo>
                  <a:pt x="60617" y="58851"/>
                </a:lnTo>
                <a:lnTo>
                  <a:pt x="60617" y="0"/>
                </a:lnTo>
                <a:lnTo>
                  <a:pt x="38862" y="0"/>
                </a:lnTo>
                <a:lnTo>
                  <a:pt x="33807" y="5054"/>
                </a:lnTo>
                <a:lnTo>
                  <a:pt x="33807" y="11290"/>
                </a:lnTo>
                <a:lnTo>
                  <a:pt x="0" y="11290"/>
                </a:lnTo>
                <a:lnTo>
                  <a:pt x="0" y="327050"/>
                </a:lnTo>
                <a:lnTo>
                  <a:pt x="33807" y="327050"/>
                </a:lnTo>
                <a:lnTo>
                  <a:pt x="33807" y="293192"/>
                </a:lnTo>
                <a:lnTo>
                  <a:pt x="214236" y="293192"/>
                </a:lnTo>
                <a:lnTo>
                  <a:pt x="214236" y="327050"/>
                </a:lnTo>
                <a:lnTo>
                  <a:pt x="248043" y="327050"/>
                </a:lnTo>
                <a:lnTo>
                  <a:pt x="248043" y="293192"/>
                </a:lnTo>
                <a:lnTo>
                  <a:pt x="248043" y="270662"/>
                </a:lnTo>
                <a:lnTo>
                  <a:pt x="248043" y="38036"/>
                </a:lnTo>
                <a:lnTo>
                  <a:pt x="248043" y="11290"/>
                </a:lnTo>
                <a:close/>
              </a:path>
            </a:pathLst>
          </a:custGeom>
          <a:solidFill>
            <a:srgbClr val="7372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69306" y="1187117"/>
            <a:ext cx="259715" cy="226060"/>
          </a:xfrm>
          <a:custGeom>
            <a:avLst/>
            <a:gdLst/>
            <a:ahLst/>
            <a:cxnLst/>
            <a:rect l="l" t="t" r="r" b="b"/>
            <a:pathLst>
              <a:path w="259715" h="226059">
                <a:moveTo>
                  <a:pt x="214236" y="146557"/>
                </a:moveTo>
                <a:lnTo>
                  <a:pt x="45097" y="146557"/>
                </a:lnTo>
                <a:lnTo>
                  <a:pt x="0" y="225526"/>
                </a:lnTo>
                <a:lnTo>
                  <a:pt x="259334" y="225526"/>
                </a:lnTo>
                <a:lnTo>
                  <a:pt x="244842" y="200151"/>
                </a:lnTo>
                <a:lnTo>
                  <a:pt x="175145" y="200151"/>
                </a:lnTo>
                <a:lnTo>
                  <a:pt x="169138" y="194119"/>
                </a:lnTo>
                <a:lnTo>
                  <a:pt x="169138" y="179387"/>
                </a:lnTo>
                <a:lnTo>
                  <a:pt x="175145" y="173393"/>
                </a:lnTo>
                <a:lnTo>
                  <a:pt x="229561" y="173393"/>
                </a:lnTo>
                <a:lnTo>
                  <a:pt x="214236" y="146557"/>
                </a:lnTo>
                <a:close/>
              </a:path>
              <a:path w="259715" h="226059">
                <a:moveTo>
                  <a:pt x="229561" y="173393"/>
                </a:moveTo>
                <a:lnTo>
                  <a:pt x="189903" y="173393"/>
                </a:lnTo>
                <a:lnTo>
                  <a:pt x="195910" y="179387"/>
                </a:lnTo>
                <a:lnTo>
                  <a:pt x="195910" y="194119"/>
                </a:lnTo>
                <a:lnTo>
                  <a:pt x="189903" y="200151"/>
                </a:lnTo>
                <a:lnTo>
                  <a:pt x="244842" y="200151"/>
                </a:lnTo>
                <a:lnTo>
                  <a:pt x="229561" y="173393"/>
                </a:lnTo>
                <a:close/>
              </a:path>
              <a:path w="259715" h="226059">
                <a:moveTo>
                  <a:pt x="180428" y="0"/>
                </a:moveTo>
                <a:lnTo>
                  <a:pt x="78905" y="0"/>
                </a:lnTo>
                <a:lnTo>
                  <a:pt x="78905" y="146557"/>
                </a:lnTo>
                <a:lnTo>
                  <a:pt x="180428" y="146557"/>
                </a:lnTo>
                <a:lnTo>
                  <a:pt x="180428" y="0"/>
                </a:lnTo>
                <a:close/>
              </a:path>
            </a:pathLst>
          </a:custGeom>
          <a:solidFill>
            <a:srgbClr val="7372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95870" y="1528013"/>
            <a:ext cx="119380" cy="256540"/>
          </a:xfrm>
          <a:custGeom>
            <a:avLst/>
            <a:gdLst/>
            <a:ahLst/>
            <a:cxnLst/>
            <a:rect l="l" t="t" r="r" b="b"/>
            <a:pathLst>
              <a:path w="119379" h="256539">
                <a:moveTo>
                  <a:pt x="16624" y="0"/>
                </a:moveTo>
                <a:lnTo>
                  <a:pt x="0" y="0"/>
                </a:lnTo>
                <a:lnTo>
                  <a:pt x="0" y="255993"/>
                </a:lnTo>
                <a:lnTo>
                  <a:pt x="16624" y="255993"/>
                </a:lnTo>
                <a:lnTo>
                  <a:pt x="21437" y="201129"/>
                </a:lnTo>
                <a:lnTo>
                  <a:pt x="118884" y="201129"/>
                </a:lnTo>
                <a:lnTo>
                  <a:pt x="118884" y="192011"/>
                </a:lnTo>
                <a:lnTo>
                  <a:pt x="22250" y="192011"/>
                </a:lnTo>
                <a:lnTo>
                  <a:pt x="23825" y="173761"/>
                </a:lnTo>
                <a:lnTo>
                  <a:pt x="118884" y="173761"/>
                </a:lnTo>
                <a:lnTo>
                  <a:pt x="118884" y="146304"/>
                </a:lnTo>
                <a:lnTo>
                  <a:pt x="25653" y="146304"/>
                </a:lnTo>
                <a:lnTo>
                  <a:pt x="16624" y="0"/>
                </a:lnTo>
                <a:close/>
              </a:path>
              <a:path w="119379" h="256539">
                <a:moveTo>
                  <a:pt x="118884" y="201129"/>
                </a:moveTo>
                <a:lnTo>
                  <a:pt x="102603" y="201129"/>
                </a:lnTo>
                <a:lnTo>
                  <a:pt x="109385" y="255993"/>
                </a:lnTo>
                <a:lnTo>
                  <a:pt x="118884" y="255993"/>
                </a:lnTo>
                <a:lnTo>
                  <a:pt x="118884" y="201129"/>
                </a:lnTo>
                <a:close/>
              </a:path>
              <a:path w="119379" h="256539">
                <a:moveTo>
                  <a:pt x="118884" y="173761"/>
                </a:moveTo>
                <a:lnTo>
                  <a:pt x="99186" y="173761"/>
                </a:lnTo>
                <a:lnTo>
                  <a:pt x="101485" y="192011"/>
                </a:lnTo>
                <a:lnTo>
                  <a:pt x="118884" y="192011"/>
                </a:lnTo>
                <a:lnTo>
                  <a:pt x="118884" y="173761"/>
                </a:lnTo>
                <a:close/>
              </a:path>
            </a:pathLst>
          </a:custGeom>
          <a:solidFill>
            <a:srgbClr val="7372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68977" y="1217167"/>
            <a:ext cx="448309" cy="576580"/>
          </a:xfrm>
          <a:custGeom>
            <a:avLst/>
            <a:gdLst/>
            <a:ahLst/>
            <a:cxnLst/>
            <a:rect l="l" t="t" r="r" b="b"/>
            <a:pathLst>
              <a:path w="448309" h="576580">
                <a:moveTo>
                  <a:pt x="168579" y="209410"/>
                </a:moveTo>
                <a:lnTo>
                  <a:pt x="167233" y="186550"/>
                </a:lnTo>
                <a:lnTo>
                  <a:pt x="163690" y="166865"/>
                </a:lnTo>
                <a:lnTo>
                  <a:pt x="158788" y="148831"/>
                </a:lnTo>
                <a:lnTo>
                  <a:pt x="153314" y="130937"/>
                </a:lnTo>
                <a:lnTo>
                  <a:pt x="145681" y="130937"/>
                </a:lnTo>
                <a:lnTo>
                  <a:pt x="145681" y="0"/>
                </a:lnTo>
                <a:lnTo>
                  <a:pt x="133451" y="0"/>
                </a:lnTo>
                <a:lnTo>
                  <a:pt x="133451" y="130937"/>
                </a:lnTo>
                <a:lnTo>
                  <a:pt x="127368" y="130937"/>
                </a:lnTo>
                <a:lnTo>
                  <a:pt x="115811" y="166865"/>
                </a:lnTo>
                <a:lnTo>
                  <a:pt x="111467" y="186550"/>
                </a:lnTo>
                <a:lnTo>
                  <a:pt x="109740" y="209410"/>
                </a:lnTo>
                <a:lnTo>
                  <a:pt x="111633" y="230771"/>
                </a:lnTo>
                <a:lnTo>
                  <a:pt x="115976" y="249948"/>
                </a:lnTo>
                <a:lnTo>
                  <a:pt x="120853" y="266344"/>
                </a:lnTo>
                <a:lnTo>
                  <a:pt x="124282" y="279349"/>
                </a:lnTo>
                <a:lnTo>
                  <a:pt x="156222" y="279349"/>
                </a:lnTo>
                <a:lnTo>
                  <a:pt x="160528" y="265379"/>
                </a:lnTo>
                <a:lnTo>
                  <a:pt x="164515" y="248869"/>
                </a:lnTo>
                <a:lnTo>
                  <a:pt x="167449" y="230111"/>
                </a:lnTo>
                <a:lnTo>
                  <a:pt x="168579" y="209410"/>
                </a:lnTo>
                <a:close/>
              </a:path>
              <a:path w="448309" h="576580">
                <a:moveTo>
                  <a:pt x="257187" y="139992"/>
                </a:moveTo>
                <a:lnTo>
                  <a:pt x="255714" y="115811"/>
                </a:lnTo>
                <a:lnTo>
                  <a:pt x="251904" y="94869"/>
                </a:lnTo>
                <a:lnTo>
                  <a:pt x="246646" y="75882"/>
                </a:lnTo>
                <a:lnTo>
                  <a:pt x="240868" y="57594"/>
                </a:lnTo>
                <a:lnTo>
                  <a:pt x="231292" y="57594"/>
                </a:lnTo>
                <a:lnTo>
                  <a:pt x="231292" y="0"/>
                </a:lnTo>
                <a:lnTo>
                  <a:pt x="219087" y="0"/>
                </a:lnTo>
                <a:lnTo>
                  <a:pt x="219087" y="57594"/>
                </a:lnTo>
                <a:lnTo>
                  <a:pt x="213537" y="57594"/>
                </a:lnTo>
                <a:lnTo>
                  <a:pt x="207822" y="75857"/>
                </a:lnTo>
                <a:lnTo>
                  <a:pt x="202755" y="94843"/>
                </a:lnTo>
                <a:lnTo>
                  <a:pt x="199136" y="115798"/>
                </a:lnTo>
                <a:lnTo>
                  <a:pt x="197751" y="139966"/>
                </a:lnTo>
                <a:lnTo>
                  <a:pt x="199593" y="164884"/>
                </a:lnTo>
                <a:lnTo>
                  <a:pt x="203873" y="184937"/>
                </a:lnTo>
                <a:lnTo>
                  <a:pt x="208699" y="201002"/>
                </a:lnTo>
                <a:lnTo>
                  <a:pt x="212204" y="213906"/>
                </a:lnTo>
                <a:lnTo>
                  <a:pt x="243814" y="213906"/>
                </a:lnTo>
                <a:lnTo>
                  <a:pt x="248437" y="199161"/>
                </a:lnTo>
                <a:lnTo>
                  <a:pt x="252755" y="181660"/>
                </a:lnTo>
                <a:lnTo>
                  <a:pt x="255943" y="161798"/>
                </a:lnTo>
                <a:lnTo>
                  <a:pt x="257187" y="139992"/>
                </a:lnTo>
                <a:close/>
              </a:path>
              <a:path w="448309" h="576580">
                <a:moveTo>
                  <a:pt x="374904" y="360159"/>
                </a:moveTo>
                <a:lnTo>
                  <a:pt x="371297" y="356552"/>
                </a:lnTo>
                <a:lnTo>
                  <a:pt x="3657" y="356552"/>
                </a:lnTo>
                <a:lnTo>
                  <a:pt x="0" y="360159"/>
                </a:lnTo>
                <a:lnTo>
                  <a:pt x="0" y="398691"/>
                </a:lnTo>
                <a:lnTo>
                  <a:pt x="3657" y="402310"/>
                </a:lnTo>
                <a:lnTo>
                  <a:pt x="109740" y="402310"/>
                </a:lnTo>
                <a:lnTo>
                  <a:pt x="109740" y="420585"/>
                </a:lnTo>
                <a:lnTo>
                  <a:pt x="146342" y="420585"/>
                </a:lnTo>
                <a:lnTo>
                  <a:pt x="146456" y="557733"/>
                </a:lnTo>
                <a:lnTo>
                  <a:pt x="109740" y="557733"/>
                </a:lnTo>
                <a:lnTo>
                  <a:pt x="109740" y="576008"/>
                </a:lnTo>
                <a:lnTo>
                  <a:pt x="265176" y="576008"/>
                </a:lnTo>
                <a:lnTo>
                  <a:pt x="265176" y="557733"/>
                </a:lnTo>
                <a:lnTo>
                  <a:pt x="228549" y="557733"/>
                </a:lnTo>
                <a:lnTo>
                  <a:pt x="228625" y="420585"/>
                </a:lnTo>
                <a:lnTo>
                  <a:pt x="265176" y="420585"/>
                </a:lnTo>
                <a:lnTo>
                  <a:pt x="265176" y="402310"/>
                </a:lnTo>
                <a:lnTo>
                  <a:pt x="371297" y="402310"/>
                </a:lnTo>
                <a:lnTo>
                  <a:pt x="374904" y="398691"/>
                </a:lnTo>
                <a:lnTo>
                  <a:pt x="374904" y="394208"/>
                </a:lnTo>
                <a:lnTo>
                  <a:pt x="374904" y="360159"/>
                </a:lnTo>
                <a:close/>
              </a:path>
              <a:path w="448309" h="576580">
                <a:moveTo>
                  <a:pt x="448043" y="310857"/>
                </a:moveTo>
                <a:lnTo>
                  <a:pt x="429107" y="310857"/>
                </a:lnTo>
                <a:lnTo>
                  <a:pt x="423506" y="401739"/>
                </a:lnTo>
                <a:lnTo>
                  <a:pt x="423506" y="502869"/>
                </a:lnTo>
                <a:lnTo>
                  <a:pt x="344271" y="502869"/>
                </a:lnTo>
                <a:lnTo>
                  <a:pt x="346544" y="484619"/>
                </a:lnTo>
                <a:lnTo>
                  <a:pt x="421932" y="484619"/>
                </a:lnTo>
                <a:lnTo>
                  <a:pt x="423506" y="502869"/>
                </a:lnTo>
                <a:lnTo>
                  <a:pt x="423506" y="401739"/>
                </a:lnTo>
                <a:lnTo>
                  <a:pt x="420090" y="457161"/>
                </a:lnTo>
                <a:lnTo>
                  <a:pt x="320040" y="457161"/>
                </a:lnTo>
                <a:lnTo>
                  <a:pt x="320040" y="566851"/>
                </a:lnTo>
                <a:lnTo>
                  <a:pt x="336384" y="566851"/>
                </a:lnTo>
                <a:lnTo>
                  <a:pt x="343204" y="512038"/>
                </a:lnTo>
                <a:lnTo>
                  <a:pt x="424319" y="512038"/>
                </a:lnTo>
                <a:lnTo>
                  <a:pt x="429107" y="566851"/>
                </a:lnTo>
                <a:lnTo>
                  <a:pt x="448043" y="566851"/>
                </a:lnTo>
                <a:lnTo>
                  <a:pt x="448043" y="512038"/>
                </a:lnTo>
                <a:lnTo>
                  <a:pt x="448043" y="502869"/>
                </a:lnTo>
                <a:lnTo>
                  <a:pt x="448043" y="484619"/>
                </a:lnTo>
                <a:lnTo>
                  <a:pt x="448043" y="310857"/>
                </a:lnTo>
                <a:close/>
              </a:path>
            </a:pathLst>
          </a:custGeom>
          <a:solidFill>
            <a:srgbClr val="7372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57457" y="1543910"/>
            <a:ext cx="32384" cy="83820"/>
          </a:xfrm>
          <a:custGeom>
            <a:avLst/>
            <a:gdLst/>
            <a:ahLst/>
            <a:cxnLst/>
            <a:rect l="l" t="t" r="r" b="b"/>
            <a:pathLst>
              <a:path w="32384" h="83819">
                <a:moveTo>
                  <a:pt x="28155" y="0"/>
                </a:moveTo>
                <a:lnTo>
                  <a:pt x="2082" y="0"/>
                </a:lnTo>
                <a:lnTo>
                  <a:pt x="546" y="495"/>
                </a:lnTo>
                <a:lnTo>
                  <a:pt x="0" y="495"/>
                </a:lnTo>
                <a:lnTo>
                  <a:pt x="18453" y="83439"/>
                </a:lnTo>
                <a:lnTo>
                  <a:pt x="32270" y="83439"/>
                </a:lnTo>
                <a:lnTo>
                  <a:pt x="25603" y="74431"/>
                </a:lnTo>
                <a:lnTo>
                  <a:pt x="20432" y="64750"/>
                </a:lnTo>
                <a:lnTo>
                  <a:pt x="17088" y="53917"/>
                </a:lnTo>
                <a:lnTo>
                  <a:pt x="15900" y="41452"/>
                </a:lnTo>
                <a:lnTo>
                  <a:pt x="16436" y="30155"/>
                </a:lnTo>
                <a:lnTo>
                  <a:pt x="18761" y="19388"/>
                </a:lnTo>
                <a:lnTo>
                  <a:pt x="22719" y="9289"/>
                </a:lnTo>
                <a:lnTo>
                  <a:pt x="28155" y="0"/>
                </a:lnTo>
                <a:close/>
              </a:path>
            </a:pathLst>
          </a:custGeom>
          <a:solidFill>
            <a:srgbClr val="73727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2945695" y="1238274"/>
            <a:ext cx="384810" cy="547370"/>
            <a:chOff x="12945695" y="1238274"/>
            <a:chExt cx="384810" cy="547370"/>
          </a:xfrm>
        </p:grpSpPr>
        <p:sp>
          <p:nvSpPr>
            <p:cNvPr id="13" name="object 13"/>
            <p:cNvSpPr/>
            <p:nvPr/>
          </p:nvSpPr>
          <p:spPr>
            <a:xfrm>
              <a:off x="12982550" y="1528050"/>
              <a:ext cx="120650" cy="99695"/>
            </a:xfrm>
            <a:custGeom>
              <a:avLst/>
              <a:gdLst/>
              <a:ahLst/>
              <a:cxnLst/>
              <a:rect l="l" t="t" r="r" b="b"/>
              <a:pathLst>
                <a:path w="120650" h="99694">
                  <a:moveTo>
                    <a:pt x="96240" y="57315"/>
                  </a:moveTo>
                  <a:lnTo>
                    <a:pt x="81407" y="15875"/>
                  </a:lnTo>
                  <a:lnTo>
                    <a:pt x="56311" y="0"/>
                  </a:lnTo>
                  <a:lnTo>
                    <a:pt x="39941" y="0"/>
                  </a:lnTo>
                  <a:lnTo>
                    <a:pt x="8636" y="24574"/>
                  </a:lnTo>
                  <a:lnTo>
                    <a:pt x="0" y="57315"/>
                  </a:lnTo>
                  <a:lnTo>
                    <a:pt x="1308" y="69634"/>
                  </a:lnTo>
                  <a:lnTo>
                    <a:pt x="5067" y="80225"/>
                  </a:lnTo>
                  <a:lnTo>
                    <a:pt x="11023" y="89865"/>
                  </a:lnTo>
                  <a:lnTo>
                    <a:pt x="18948" y="99314"/>
                  </a:lnTo>
                  <a:lnTo>
                    <a:pt x="77317" y="99314"/>
                  </a:lnTo>
                  <a:lnTo>
                    <a:pt x="85026" y="90081"/>
                  </a:lnTo>
                  <a:lnTo>
                    <a:pt x="91008" y="80416"/>
                  </a:lnTo>
                  <a:lnTo>
                    <a:pt x="94869" y="69697"/>
                  </a:lnTo>
                  <a:lnTo>
                    <a:pt x="96240" y="57315"/>
                  </a:lnTo>
                  <a:close/>
                </a:path>
                <a:path w="120650" h="99694">
                  <a:moveTo>
                    <a:pt x="120307" y="16370"/>
                  </a:moveTo>
                  <a:lnTo>
                    <a:pt x="119811" y="16370"/>
                  </a:lnTo>
                  <a:lnTo>
                    <a:pt x="118770" y="15875"/>
                  </a:lnTo>
                  <a:lnTo>
                    <a:pt x="92151" y="15875"/>
                  </a:lnTo>
                  <a:lnTo>
                    <a:pt x="97307" y="24853"/>
                  </a:lnTo>
                  <a:lnTo>
                    <a:pt x="101168" y="34861"/>
                  </a:lnTo>
                  <a:lnTo>
                    <a:pt x="103593" y="45732"/>
                  </a:lnTo>
                  <a:lnTo>
                    <a:pt x="104432" y="57315"/>
                  </a:lnTo>
                  <a:lnTo>
                    <a:pt x="103251" y="69850"/>
                  </a:lnTo>
                  <a:lnTo>
                    <a:pt x="99961" y="80797"/>
                  </a:lnTo>
                  <a:lnTo>
                    <a:pt x="94945" y="90512"/>
                  </a:lnTo>
                  <a:lnTo>
                    <a:pt x="88582" y="99314"/>
                  </a:lnTo>
                  <a:lnTo>
                    <a:pt x="102425" y="99314"/>
                  </a:lnTo>
                  <a:lnTo>
                    <a:pt x="120307" y="16370"/>
                  </a:lnTo>
                  <a:close/>
                </a:path>
              </a:pathLst>
            </a:custGeom>
            <a:solidFill>
              <a:srgbClr val="73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45102" y="1506537"/>
              <a:ext cx="185318" cy="2779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945695" y="1636559"/>
              <a:ext cx="175895" cy="148590"/>
            </a:xfrm>
            <a:custGeom>
              <a:avLst/>
              <a:gdLst/>
              <a:ahLst/>
              <a:cxnLst/>
              <a:rect l="l" t="t" r="r" b="b"/>
              <a:pathLst>
                <a:path w="175894" h="148589">
                  <a:moveTo>
                    <a:pt x="123405" y="142836"/>
                  </a:moveTo>
                  <a:lnTo>
                    <a:pt x="112128" y="67602"/>
                  </a:lnTo>
                  <a:lnTo>
                    <a:pt x="105791" y="69303"/>
                  </a:lnTo>
                  <a:lnTo>
                    <a:pt x="99123" y="70599"/>
                  </a:lnTo>
                  <a:lnTo>
                    <a:pt x="92189" y="71412"/>
                  </a:lnTo>
                  <a:lnTo>
                    <a:pt x="84988" y="71691"/>
                  </a:lnTo>
                  <a:lnTo>
                    <a:pt x="77025" y="71323"/>
                  </a:lnTo>
                  <a:lnTo>
                    <a:pt x="69303" y="70281"/>
                  </a:lnTo>
                  <a:lnTo>
                    <a:pt x="61874" y="68656"/>
                  </a:lnTo>
                  <a:lnTo>
                    <a:pt x="54775" y="66573"/>
                  </a:lnTo>
                  <a:lnTo>
                    <a:pt x="43535" y="143370"/>
                  </a:lnTo>
                  <a:lnTo>
                    <a:pt x="43535" y="144881"/>
                  </a:lnTo>
                  <a:lnTo>
                    <a:pt x="46062" y="148488"/>
                  </a:lnTo>
                  <a:lnTo>
                    <a:pt x="121323" y="148488"/>
                  </a:lnTo>
                  <a:lnTo>
                    <a:pt x="123405" y="145415"/>
                  </a:lnTo>
                  <a:lnTo>
                    <a:pt x="123405" y="142836"/>
                  </a:lnTo>
                  <a:close/>
                </a:path>
                <a:path w="175894" h="148589">
                  <a:moveTo>
                    <a:pt x="175602" y="2057"/>
                  </a:moveTo>
                  <a:lnTo>
                    <a:pt x="173570" y="0"/>
                  </a:lnTo>
                  <a:lnTo>
                    <a:pt x="1524" y="0"/>
                  </a:lnTo>
                  <a:lnTo>
                    <a:pt x="508" y="1549"/>
                  </a:lnTo>
                  <a:lnTo>
                    <a:pt x="0" y="3606"/>
                  </a:lnTo>
                  <a:lnTo>
                    <a:pt x="0" y="5651"/>
                  </a:lnTo>
                  <a:lnTo>
                    <a:pt x="508" y="6159"/>
                  </a:lnTo>
                  <a:lnTo>
                    <a:pt x="1028" y="7175"/>
                  </a:lnTo>
                  <a:lnTo>
                    <a:pt x="1028" y="8724"/>
                  </a:lnTo>
                  <a:lnTo>
                    <a:pt x="2565" y="9753"/>
                  </a:lnTo>
                  <a:lnTo>
                    <a:pt x="10274" y="9753"/>
                  </a:lnTo>
                  <a:lnTo>
                    <a:pt x="15074" y="23317"/>
                  </a:lnTo>
                  <a:lnTo>
                    <a:pt x="23101" y="35394"/>
                  </a:lnTo>
                  <a:lnTo>
                    <a:pt x="33921" y="45656"/>
                  </a:lnTo>
                  <a:lnTo>
                    <a:pt x="48653" y="54800"/>
                  </a:lnTo>
                  <a:lnTo>
                    <a:pt x="50190" y="55295"/>
                  </a:lnTo>
                  <a:lnTo>
                    <a:pt x="51701" y="56324"/>
                  </a:lnTo>
                  <a:lnTo>
                    <a:pt x="84493" y="62953"/>
                  </a:lnTo>
                  <a:lnTo>
                    <a:pt x="91376" y="62674"/>
                  </a:lnTo>
                  <a:lnTo>
                    <a:pt x="98171" y="61874"/>
                  </a:lnTo>
                  <a:lnTo>
                    <a:pt x="104762" y="60604"/>
                  </a:lnTo>
                  <a:lnTo>
                    <a:pt x="112649" y="58369"/>
                  </a:lnTo>
                  <a:lnTo>
                    <a:pt x="115201" y="57340"/>
                  </a:lnTo>
                  <a:lnTo>
                    <a:pt x="117233" y="56845"/>
                  </a:lnTo>
                  <a:lnTo>
                    <a:pt x="118275" y="55816"/>
                  </a:lnTo>
                  <a:lnTo>
                    <a:pt x="119786" y="55295"/>
                  </a:lnTo>
                  <a:lnTo>
                    <a:pt x="133718" y="47091"/>
                  </a:lnTo>
                  <a:lnTo>
                    <a:pt x="145199" y="36550"/>
                  </a:lnTo>
                  <a:lnTo>
                    <a:pt x="153708" y="23977"/>
                  </a:lnTo>
                  <a:lnTo>
                    <a:pt x="158711" y="9753"/>
                  </a:lnTo>
                  <a:lnTo>
                    <a:pt x="158711" y="9220"/>
                  </a:lnTo>
                  <a:lnTo>
                    <a:pt x="164338" y="9220"/>
                  </a:lnTo>
                  <a:lnTo>
                    <a:pt x="173570" y="9220"/>
                  </a:lnTo>
                  <a:lnTo>
                    <a:pt x="175602" y="7175"/>
                  </a:lnTo>
                  <a:lnTo>
                    <a:pt x="175602" y="2057"/>
                  </a:lnTo>
                  <a:close/>
                </a:path>
              </a:pathLst>
            </a:custGeom>
            <a:solidFill>
              <a:srgbClr val="73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67661" y="1294072"/>
              <a:ext cx="138696" cy="17560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949822" y="1238275"/>
              <a:ext cx="158115" cy="213360"/>
            </a:xfrm>
            <a:custGeom>
              <a:avLst/>
              <a:gdLst/>
              <a:ahLst/>
              <a:cxnLst/>
              <a:rect l="l" t="t" r="r" b="b"/>
              <a:pathLst>
                <a:path w="158115" h="213359">
                  <a:moveTo>
                    <a:pt x="74193" y="0"/>
                  </a:moveTo>
                  <a:lnTo>
                    <a:pt x="37350" y="0"/>
                  </a:lnTo>
                  <a:lnTo>
                    <a:pt x="42481" y="55803"/>
                  </a:lnTo>
                  <a:lnTo>
                    <a:pt x="65506" y="55803"/>
                  </a:lnTo>
                  <a:lnTo>
                    <a:pt x="74193" y="0"/>
                  </a:lnTo>
                  <a:close/>
                </a:path>
                <a:path w="158115" h="213359">
                  <a:moveTo>
                    <a:pt x="111061" y="139255"/>
                  </a:moveTo>
                  <a:lnTo>
                    <a:pt x="92633" y="139255"/>
                  </a:lnTo>
                  <a:lnTo>
                    <a:pt x="92633" y="157683"/>
                  </a:lnTo>
                  <a:lnTo>
                    <a:pt x="92633" y="166878"/>
                  </a:lnTo>
                  <a:lnTo>
                    <a:pt x="55753" y="166878"/>
                  </a:lnTo>
                  <a:lnTo>
                    <a:pt x="55753" y="157683"/>
                  </a:lnTo>
                  <a:lnTo>
                    <a:pt x="92633" y="157683"/>
                  </a:lnTo>
                  <a:lnTo>
                    <a:pt x="92633" y="139255"/>
                  </a:lnTo>
                  <a:lnTo>
                    <a:pt x="37350" y="139255"/>
                  </a:lnTo>
                  <a:lnTo>
                    <a:pt x="37350" y="176098"/>
                  </a:lnTo>
                  <a:lnTo>
                    <a:pt x="111061" y="176098"/>
                  </a:lnTo>
                  <a:lnTo>
                    <a:pt x="111061" y="166878"/>
                  </a:lnTo>
                  <a:lnTo>
                    <a:pt x="111061" y="157683"/>
                  </a:lnTo>
                  <a:lnTo>
                    <a:pt x="111061" y="139255"/>
                  </a:lnTo>
                  <a:close/>
                </a:path>
                <a:path w="158115" h="213359">
                  <a:moveTo>
                    <a:pt x="120281" y="120319"/>
                  </a:moveTo>
                  <a:lnTo>
                    <a:pt x="27635" y="120319"/>
                  </a:lnTo>
                  <a:lnTo>
                    <a:pt x="27635" y="129527"/>
                  </a:lnTo>
                  <a:lnTo>
                    <a:pt x="120281" y="129527"/>
                  </a:lnTo>
                  <a:lnTo>
                    <a:pt x="120281" y="120319"/>
                  </a:lnTo>
                  <a:close/>
                </a:path>
                <a:path w="158115" h="213359">
                  <a:moveTo>
                    <a:pt x="157683" y="185331"/>
                  </a:moveTo>
                  <a:lnTo>
                    <a:pt x="0" y="185331"/>
                  </a:lnTo>
                  <a:lnTo>
                    <a:pt x="0" y="212966"/>
                  </a:lnTo>
                  <a:lnTo>
                    <a:pt x="157683" y="212966"/>
                  </a:lnTo>
                  <a:lnTo>
                    <a:pt x="157683" y="185331"/>
                  </a:lnTo>
                  <a:close/>
                </a:path>
                <a:path w="158115" h="213359">
                  <a:moveTo>
                    <a:pt x="157683" y="65011"/>
                  </a:moveTo>
                  <a:lnTo>
                    <a:pt x="0" y="65011"/>
                  </a:lnTo>
                  <a:lnTo>
                    <a:pt x="0" y="92659"/>
                  </a:lnTo>
                  <a:lnTo>
                    <a:pt x="157683" y="92659"/>
                  </a:lnTo>
                  <a:lnTo>
                    <a:pt x="157683" y="65011"/>
                  </a:lnTo>
                  <a:close/>
                </a:path>
              </a:pathLst>
            </a:custGeom>
            <a:solidFill>
              <a:srgbClr val="73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964516" y="1793176"/>
            <a:ext cx="675220" cy="23345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80592" y="1793176"/>
            <a:ext cx="248043" cy="32705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95863" y="1812620"/>
            <a:ext cx="118897" cy="255993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1168989" y="1803450"/>
            <a:ext cx="448309" cy="265430"/>
            <a:chOff x="11168989" y="1803450"/>
            <a:chExt cx="448309" cy="26543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89030" y="1812620"/>
              <a:ext cx="128003" cy="25599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68989" y="1803450"/>
              <a:ext cx="374904" cy="219468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196823" y="1812124"/>
            <a:ext cx="80898" cy="14386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993572" y="1811604"/>
            <a:ext cx="79882" cy="81902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1115662" y="2005717"/>
            <a:ext cx="5029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solidFill>
                  <a:srgbClr val="737277"/>
                </a:solidFill>
                <a:latin typeface="Microsoft Sans Serif"/>
                <a:cs typeface="Microsoft Sans Serif"/>
              </a:rPr>
              <a:t>Comedor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178995" y="2005717"/>
            <a:ext cx="2470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737277"/>
                </a:solidFill>
                <a:latin typeface="Microsoft Sans Serif"/>
                <a:cs typeface="Microsoft Sans Serif"/>
              </a:rPr>
              <a:t>Sala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947891" y="2005717"/>
            <a:ext cx="394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10" dirty="0">
                <a:solidFill>
                  <a:srgbClr val="737277"/>
                </a:solidFill>
                <a:latin typeface="Microsoft Sans Serif"/>
                <a:cs typeface="Microsoft Sans Serif"/>
              </a:rPr>
              <a:t>½</a:t>
            </a:r>
            <a:r>
              <a:rPr sz="900" spc="-20" dirty="0">
                <a:solidFill>
                  <a:srgbClr val="737277"/>
                </a:solidFill>
                <a:latin typeface="Microsoft Sans Serif"/>
                <a:cs typeface="Microsoft Sans Serif"/>
              </a:rPr>
              <a:t> </a:t>
            </a:r>
            <a:r>
              <a:rPr sz="900" spc="5" dirty="0">
                <a:solidFill>
                  <a:srgbClr val="737277"/>
                </a:solidFill>
                <a:latin typeface="Microsoft Sans Serif"/>
                <a:cs typeface="Microsoft Sans Serif"/>
              </a:rPr>
              <a:t>baño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554481" y="2005717"/>
            <a:ext cx="501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32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737277"/>
                </a:solidFill>
                <a:latin typeface="Microsoft Sans Serif"/>
                <a:cs typeface="Microsoft Sans Serif"/>
              </a:rPr>
              <a:t>Cocina </a:t>
            </a:r>
            <a:r>
              <a:rPr sz="900" dirty="0">
                <a:solidFill>
                  <a:srgbClr val="737277"/>
                </a:solidFill>
                <a:latin typeface="Microsoft Sans Serif"/>
                <a:cs typeface="Microsoft Sans Serif"/>
              </a:rPr>
              <a:t> equipada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3367438" y="4827277"/>
            <a:ext cx="584200" cy="1120140"/>
            <a:chOff x="13367438" y="4827277"/>
            <a:chExt cx="584200" cy="1120140"/>
          </a:xfrm>
        </p:grpSpPr>
        <p:sp>
          <p:nvSpPr>
            <p:cNvPr id="31" name="object 31"/>
            <p:cNvSpPr/>
            <p:nvPr/>
          </p:nvSpPr>
          <p:spPr>
            <a:xfrm>
              <a:off x="13367436" y="5117045"/>
              <a:ext cx="175895" cy="257175"/>
            </a:xfrm>
            <a:custGeom>
              <a:avLst/>
              <a:gdLst/>
              <a:ahLst/>
              <a:cxnLst/>
              <a:rect l="l" t="t" r="r" b="b"/>
              <a:pathLst>
                <a:path w="175894" h="257175">
                  <a:moveTo>
                    <a:pt x="44005" y="99314"/>
                  </a:moveTo>
                  <a:lnTo>
                    <a:pt x="37338" y="90309"/>
                  </a:lnTo>
                  <a:lnTo>
                    <a:pt x="32169" y="80632"/>
                  </a:lnTo>
                  <a:lnTo>
                    <a:pt x="28816" y="69799"/>
                  </a:lnTo>
                  <a:lnTo>
                    <a:pt x="27635" y="57327"/>
                  </a:lnTo>
                  <a:lnTo>
                    <a:pt x="28181" y="46037"/>
                  </a:lnTo>
                  <a:lnTo>
                    <a:pt x="30505" y="35267"/>
                  </a:lnTo>
                  <a:lnTo>
                    <a:pt x="34467" y="25171"/>
                  </a:lnTo>
                  <a:lnTo>
                    <a:pt x="39903" y="15887"/>
                  </a:lnTo>
                  <a:lnTo>
                    <a:pt x="13817" y="15887"/>
                  </a:lnTo>
                  <a:lnTo>
                    <a:pt x="12293" y="16370"/>
                  </a:lnTo>
                  <a:lnTo>
                    <a:pt x="11747" y="16370"/>
                  </a:lnTo>
                  <a:lnTo>
                    <a:pt x="30187" y="99314"/>
                  </a:lnTo>
                  <a:lnTo>
                    <a:pt x="44005" y="99314"/>
                  </a:lnTo>
                  <a:close/>
                </a:path>
                <a:path w="175894" h="257175">
                  <a:moveTo>
                    <a:pt x="123380" y="251345"/>
                  </a:moveTo>
                  <a:lnTo>
                    <a:pt x="112102" y="176098"/>
                  </a:lnTo>
                  <a:lnTo>
                    <a:pt x="105765" y="177825"/>
                  </a:lnTo>
                  <a:lnTo>
                    <a:pt x="99110" y="179108"/>
                  </a:lnTo>
                  <a:lnTo>
                    <a:pt x="92163" y="179920"/>
                  </a:lnTo>
                  <a:lnTo>
                    <a:pt x="84975" y="180200"/>
                  </a:lnTo>
                  <a:lnTo>
                    <a:pt x="77012" y="179832"/>
                  </a:lnTo>
                  <a:lnTo>
                    <a:pt x="69291" y="178803"/>
                  </a:lnTo>
                  <a:lnTo>
                    <a:pt x="61861" y="177177"/>
                  </a:lnTo>
                  <a:lnTo>
                    <a:pt x="54762" y="175082"/>
                  </a:lnTo>
                  <a:lnTo>
                    <a:pt x="43522" y="251879"/>
                  </a:lnTo>
                  <a:lnTo>
                    <a:pt x="43522" y="253390"/>
                  </a:lnTo>
                  <a:lnTo>
                    <a:pt x="46062" y="256984"/>
                  </a:lnTo>
                  <a:lnTo>
                    <a:pt x="121310" y="256984"/>
                  </a:lnTo>
                  <a:lnTo>
                    <a:pt x="123380" y="253923"/>
                  </a:lnTo>
                  <a:lnTo>
                    <a:pt x="123380" y="251345"/>
                  </a:lnTo>
                  <a:close/>
                </a:path>
                <a:path w="175894" h="257175">
                  <a:moveTo>
                    <a:pt x="133083" y="57315"/>
                  </a:moveTo>
                  <a:lnTo>
                    <a:pt x="118237" y="15887"/>
                  </a:lnTo>
                  <a:lnTo>
                    <a:pt x="93154" y="0"/>
                  </a:lnTo>
                  <a:lnTo>
                    <a:pt x="76784" y="0"/>
                  </a:lnTo>
                  <a:lnTo>
                    <a:pt x="45478" y="24587"/>
                  </a:lnTo>
                  <a:lnTo>
                    <a:pt x="36842" y="57315"/>
                  </a:lnTo>
                  <a:lnTo>
                    <a:pt x="38150" y="69634"/>
                  </a:lnTo>
                  <a:lnTo>
                    <a:pt x="41897" y="80238"/>
                  </a:lnTo>
                  <a:lnTo>
                    <a:pt x="47853" y="89877"/>
                  </a:lnTo>
                  <a:lnTo>
                    <a:pt x="55778" y="99314"/>
                  </a:lnTo>
                  <a:lnTo>
                    <a:pt x="114147" y="99314"/>
                  </a:lnTo>
                  <a:lnTo>
                    <a:pt x="121869" y="90081"/>
                  </a:lnTo>
                  <a:lnTo>
                    <a:pt x="127850" y="80416"/>
                  </a:lnTo>
                  <a:lnTo>
                    <a:pt x="131711" y="69710"/>
                  </a:lnTo>
                  <a:lnTo>
                    <a:pt x="133083" y="57315"/>
                  </a:lnTo>
                  <a:close/>
                </a:path>
                <a:path w="175894" h="257175">
                  <a:moveTo>
                    <a:pt x="157137" y="16370"/>
                  </a:moveTo>
                  <a:lnTo>
                    <a:pt x="156641" y="16370"/>
                  </a:lnTo>
                  <a:lnTo>
                    <a:pt x="155613" y="15887"/>
                  </a:lnTo>
                  <a:lnTo>
                    <a:pt x="128981" y="15887"/>
                  </a:lnTo>
                  <a:lnTo>
                    <a:pt x="134137" y="24866"/>
                  </a:lnTo>
                  <a:lnTo>
                    <a:pt x="138010" y="34874"/>
                  </a:lnTo>
                  <a:lnTo>
                    <a:pt x="140436" y="45732"/>
                  </a:lnTo>
                  <a:lnTo>
                    <a:pt x="141274" y="57315"/>
                  </a:lnTo>
                  <a:lnTo>
                    <a:pt x="140093" y="69850"/>
                  </a:lnTo>
                  <a:lnTo>
                    <a:pt x="136791" y="80810"/>
                  </a:lnTo>
                  <a:lnTo>
                    <a:pt x="131775" y="90512"/>
                  </a:lnTo>
                  <a:lnTo>
                    <a:pt x="125412" y="99314"/>
                  </a:lnTo>
                  <a:lnTo>
                    <a:pt x="139255" y="99314"/>
                  </a:lnTo>
                  <a:lnTo>
                    <a:pt x="157137" y="16370"/>
                  </a:lnTo>
                  <a:close/>
                </a:path>
                <a:path w="175894" h="257175">
                  <a:moveTo>
                    <a:pt x="175590" y="110566"/>
                  </a:moveTo>
                  <a:lnTo>
                    <a:pt x="173545" y="108508"/>
                  </a:lnTo>
                  <a:lnTo>
                    <a:pt x="1511" y="108508"/>
                  </a:lnTo>
                  <a:lnTo>
                    <a:pt x="495" y="110058"/>
                  </a:lnTo>
                  <a:lnTo>
                    <a:pt x="0" y="112115"/>
                  </a:lnTo>
                  <a:lnTo>
                    <a:pt x="0" y="114160"/>
                  </a:lnTo>
                  <a:lnTo>
                    <a:pt x="495" y="114655"/>
                  </a:lnTo>
                  <a:lnTo>
                    <a:pt x="1016" y="115684"/>
                  </a:lnTo>
                  <a:lnTo>
                    <a:pt x="1016" y="117233"/>
                  </a:lnTo>
                  <a:lnTo>
                    <a:pt x="2540" y="118262"/>
                  </a:lnTo>
                  <a:lnTo>
                    <a:pt x="10248" y="118262"/>
                  </a:lnTo>
                  <a:lnTo>
                    <a:pt x="15049" y="131826"/>
                  </a:lnTo>
                  <a:lnTo>
                    <a:pt x="23075" y="143903"/>
                  </a:lnTo>
                  <a:lnTo>
                    <a:pt x="33909" y="154178"/>
                  </a:lnTo>
                  <a:lnTo>
                    <a:pt x="48641" y="163309"/>
                  </a:lnTo>
                  <a:lnTo>
                    <a:pt x="50165" y="163804"/>
                  </a:lnTo>
                  <a:lnTo>
                    <a:pt x="51689" y="164833"/>
                  </a:lnTo>
                  <a:lnTo>
                    <a:pt x="84467" y="171475"/>
                  </a:lnTo>
                  <a:lnTo>
                    <a:pt x="91363" y="171196"/>
                  </a:lnTo>
                  <a:lnTo>
                    <a:pt x="98158" y="170395"/>
                  </a:lnTo>
                  <a:lnTo>
                    <a:pt x="104749" y="169113"/>
                  </a:lnTo>
                  <a:lnTo>
                    <a:pt x="112636" y="166878"/>
                  </a:lnTo>
                  <a:lnTo>
                    <a:pt x="115176" y="165849"/>
                  </a:lnTo>
                  <a:lnTo>
                    <a:pt x="117208" y="165354"/>
                  </a:lnTo>
                  <a:lnTo>
                    <a:pt x="118249" y="164325"/>
                  </a:lnTo>
                  <a:lnTo>
                    <a:pt x="119773" y="163804"/>
                  </a:lnTo>
                  <a:lnTo>
                    <a:pt x="133705" y="155613"/>
                  </a:lnTo>
                  <a:lnTo>
                    <a:pt x="145186" y="145059"/>
                  </a:lnTo>
                  <a:lnTo>
                    <a:pt x="153682" y="132499"/>
                  </a:lnTo>
                  <a:lnTo>
                    <a:pt x="158699" y="118262"/>
                  </a:lnTo>
                  <a:lnTo>
                    <a:pt x="158699" y="117729"/>
                  </a:lnTo>
                  <a:lnTo>
                    <a:pt x="164325" y="117729"/>
                  </a:lnTo>
                  <a:lnTo>
                    <a:pt x="173545" y="117729"/>
                  </a:lnTo>
                  <a:lnTo>
                    <a:pt x="175590" y="115684"/>
                  </a:lnTo>
                  <a:lnTo>
                    <a:pt x="175590" y="110566"/>
                  </a:lnTo>
                  <a:close/>
                </a:path>
              </a:pathLst>
            </a:custGeom>
            <a:solidFill>
              <a:srgbClr val="73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765702" y="5095539"/>
              <a:ext cx="185331" cy="27796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788261" y="4883062"/>
              <a:ext cx="138709" cy="17561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620322" y="4897924"/>
              <a:ext cx="69124" cy="6758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3371551" y="4827282"/>
              <a:ext cx="380365" cy="565785"/>
            </a:xfrm>
            <a:custGeom>
              <a:avLst/>
              <a:gdLst/>
              <a:ahLst/>
              <a:cxnLst/>
              <a:rect l="l" t="t" r="r" b="b"/>
              <a:pathLst>
                <a:path w="380365" h="565785">
                  <a:moveTo>
                    <a:pt x="74180" y="0"/>
                  </a:moveTo>
                  <a:lnTo>
                    <a:pt x="37338" y="0"/>
                  </a:lnTo>
                  <a:lnTo>
                    <a:pt x="42481" y="55791"/>
                  </a:lnTo>
                  <a:lnTo>
                    <a:pt x="65493" y="55791"/>
                  </a:lnTo>
                  <a:lnTo>
                    <a:pt x="74180" y="0"/>
                  </a:lnTo>
                  <a:close/>
                </a:path>
                <a:path w="380365" h="565785">
                  <a:moveTo>
                    <a:pt x="111061" y="139255"/>
                  </a:moveTo>
                  <a:lnTo>
                    <a:pt x="92646" y="139255"/>
                  </a:lnTo>
                  <a:lnTo>
                    <a:pt x="92646" y="157683"/>
                  </a:lnTo>
                  <a:lnTo>
                    <a:pt x="92646" y="166878"/>
                  </a:lnTo>
                  <a:lnTo>
                    <a:pt x="55765" y="166878"/>
                  </a:lnTo>
                  <a:lnTo>
                    <a:pt x="55765" y="157683"/>
                  </a:lnTo>
                  <a:lnTo>
                    <a:pt x="92646" y="157683"/>
                  </a:lnTo>
                  <a:lnTo>
                    <a:pt x="92646" y="139255"/>
                  </a:lnTo>
                  <a:lnTo>
                    <a:pt x="37338" y="139255"/>
                  </a:lnTo>
                  <a:lnTo>
                    <a:pt x="37338" y="176098"/>
                  </a:lnTo>
                  <a:lnTo>
                    <a:pt x="111061" y="176098"/>
                  </a:lnTo>
                  <a:lnTo>
                    <a:pt x="111061" y="166878"/>
                  </a:lnTo>
                  <a:lnTo>
                    <a:pt x="111061" y="157683"/>
                  </a:lnTo>
                  <a:lnTo>
                    <a:pt x="111061" y="139255"/>
                  </a:lnTo>
                  <a:close/>
                </a:path>
                <a:path w="380365" h="565785">
                  <a:moveTo>
                    <a:pt x="120281" y="120307"/>
                  </a:moveTo>
                  <a:lnTo>
                    <a:pt x="27635" y="120307"/>
                  </a:lnTo>
                  <a:lnTo>
                    <a:pt x="27635" y="129514"/>
                  </a:lnTo>
                  <a:lnTo>
                    <a:pt x="120281" y="129514"/>
                  </a:lnTo>
                  <a:lnTo>
                    <a:pt x="120281" y="120307"/>
                  </a:lnTo>
                  <a:close/>
                </a:path>
                <a:path w="380365" h="565785">
                  <a:moveTo>
                    <a:pt x="157670" y="185318"/>
                  </a:moveTo>
                  <a:lnTo>
                    <a:pt x="0" y="185318"/>
                  </a:lnTo>
                  <a:lnTo>
                    <a:pt x="0" y="212979"/>
                  </a:lnTo>
                  <a:lnTo>
                    <a:pt x="157670" y="212979"/>
                  </a:lnTo>
                  <a:lnTo>
                    <a:pt x="157670" y="185318"/>
                  </a:lnTo>
                  <a:close/>
                </a:path>
                <a:path w="380365" h="565785">
                  <a:moveTo>
                    <a:pt x="157670" y="65011"/>
                  </a:moveTo>
                  <a:lnTo>
                    <a:pt x="0" y="65011"/>
                  </a:lnTo>
                  <a:lnTo>
                    <a:pt x="0" y="92659"/>
                  </a:lnTo>
                  <a:lnTo>
                    <a:pt x="157670" y="92659"/>
                  </a:lnTo>
                  <a:lnTo>
                    <a:pt x="157670" y="65011"/>
                  </a:lnTo>
                  <a:close/>
                </a:path>
                <a:path w="380365" h="565785">
                  <a:moveTo>
                    <a:pt x="241071" y="248310"/>
                  </a:moveTo>
                  <a:lnTo>
                    <a:pt x="233426" y="241134"/>
                  </a:lnTo>
                  <a:lnTo>
                    <a:pt x="231876" y="241134"/>
                  </a:lnTo>
                  <a:lnTo>
                    <a:pt x="231876" y="252907"/>
                  </a:lnTo>
                  <a:lnTo>
                    <a:pt x="231876" y="302564"/>
                  </a:lnTo>
                  <a:lnTo>
                    <a:pt x="228777" y="306133"/>
                  </a:lnTo>
                  <a:lnTo>
                    <a:pt x="216509" y="306133"/>
                  </a:lnTo>
                  <a:lnTo>
                    <a:pt x="212940" y="303072"/>
                  </a:lnTo>
                  <a:lnTo>
                    <a:pt x="212940" y="253428"/>
                  </a:lnTo>
                  <a:lnTo>
                    <a:pt x="215988" y="249821"/>
                  </a:lnTo>
                  <a:lnTo>
                    <a:pt x="228282" y="249821"/>
                  </a:lnTo>
                  <a:lnTo>
                    <a:pt x="231876" y="252907"/>
                  </a:lnTo>
                  <a:lnTo>
                    <a:pt x="231876" y="241134"/>
                  </a:lnTo>
                  <a:lnTo>
                    <a:pt x="211391" y="241134"/>
                  </a:lnTo>
                  <a:lnTo>
                    <a:pt x="203720" y="248310"/>
                  </a:lnTo>
                  <a:lnTo>
                    <a:pt x="203720" y="307670"/>
                  </a:lnTo>
                  <a:lnTo>
                    <a:pt x="210908" y="315379"/>
                  </a:lnTo>
                  <a:lnTo>
                    <a:pt x="233426" y="315379"/>
                  </a:lnTo>
                  <a:lnTo>
                    <a:pt x="241071" y="308203"/>
                  </a:lnTo>
                  <a:lnTo>
                    <a:pt x="241071" y="306133"/>
                  </a:lnTo>
                  <a:lnTo>
                    <a:pt x="241071" y="249821"/>
                  </a:lnTo>
                  <a:lnTo>
                    <a:pt x="241071" y="248310"/>
                  </a:lnTo>
                  <a:close/>
                </a:path>
                <a:path w="380365" h="565785">
                  <a:moveTo>
                    <a:pt x="379831" y="0"/>
                  </a:moveTo>
                  <a:lnTo>
                    <a:pt x="370598" y="0"/>
                  </a:lnTo>
                  <a:lnTo>
                    <a:pt x="370598" y="9232"/>
                  </a:lnTo>
                  <a:lnTo>
                    <a:pt x="370598" y="490943"/>
                  </a:lnTo>
                  <a:lnTo>
                    <a:pt x="361403" y="490943"/>
                  </a:lnTo>
                  <a:lnTo>
                    <a:pt x="361403" y="66040"/>
                  </a:lnTo>
                  <a:lnTo>
                    <a:pt x="361403" y="57848"/>
                  </a:lnTo>
                  <a:lnTo>
                    <a:pt x="359333" y="55791"/>
                  </a:lnTo>
                  <a:lnTo>
                    <a:pt x="332740" y="55791"/>
                  </a:lnTo>
                  <a:lnTo>
                    <a:pt x="331711" y="56324"/>
                  </a:lnTo>
                  <a:lnTo>
                    <a:pt x="331190" y="57353"/>
                  </a:lnTo>
                  <a:lnTo>
                    <a:pt x="316852" y="70650"/>
                  </a:lnTo>
                  <a:lnTo>
                    <a:pt x="312254" y="67576"/>
                  </a:lnTo>
                  <a:lnTo>
                    <a:pt x="306108" y="69126"/>
                  </a:lnTo>
                  <a:lnTo>
                    <a:pt x="302539" y="70650"/>
                  </a:lnTo>
                  <a:lnTo>
                    <a:pt x="319417" y="87541"/>
                  </a:lnTo>
                  <a:lnTo>
                    <a:pt x="320421" y="84988"/>
                  </a:lnTo>
                  <a:lnTo>
                    <a:pt x="320954" y="82423"/>
                  </a:lnTo>
                  <a:lnTo>
                    <a:pt x="321449" y="80378"/>
                  </a:lnTo>
                  <a:lnTo>
                    <a:pt x="331876" y="70650"/>
                  </a:lnTo>
                  <a:lnTo>
                    <a:pt x="336816" y="66040"/>
                  </a:lnTo>
                  <a:lnTo>
                    <a:pt x="353199" y="66040"/>
                  </a:lnTo>
                  <a:lnTo>
                    <a:pt x="353199" y="491972"/>
                  </a:lnTo>
                  <a:lnTo>
                    <a:pt x="194500" y="491972"/>
                  </a:lnTo>
                  <a:lnTo>
                    <a:pt x="194500" y="9232"/>
                  </a:lnTo>
                  <a:lnTo>
                    <a:pt x="370598" y="9232"/>
                  </a:lnTo>
                  <a:lnTo>
                    <a:pt x="370598" y="0"/>
                  </a:lnTo>
                  <a:lnTo>
                    <a:pt x="185305" y="0"/>
                  </a:lnTo>
                  <a:lnTo>
                    <a:pt x="185305" y="565175"/>
                  </a:lnTo>
                  <a:lnTo>
                    <a:pt x="379831" y="565175"/>
                  </a:lnTo>
                  <a:lnTo>
                    <a:pt x="379831" y="491972"/>
                  </a:lnTo>
                  <a:lnTo>
                    <a:pt x="379831" y="490943"/>
                  </a:lnTo>
                  <a:lnTo>
                    <a:pt x="379831" y="9232"/>
                  </a:lnTo>
                  <a:lnTo>
                    <a:pt x="379831" y="0"/>
                  </a:lnTo>
                  <a:close/>
                </a:path>
              </a:pathLst>
            </a:custGeom>
            <a:solidFill>
              <a:srgbClr val="73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817434" y="5401106"/>
              <a:ext cx="80873" cy="14387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410970" y="5400598"/>
              <a:ext cx="79844" cy="8191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556855" y="5382170"/>
              <a:ext cx="194525" cy="565175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2448245" y="4968158"/>
            <a:ext cx="528320" cy="838835"/>
            <a:chOff x="12448245" y="4968158"/>
            <a:chExt cx="528320" cy="838835"/>
          </a:xfrm>
        </p:grpSpPr>
        <p:sp>
          <p:nvSpPr>
            <p:cNvPr id="40" name="object 40"/>
            <p:cNvSpPr/>
            <p:nvPr/>
          </p:nvSpPr>
          <p:spPr>
            <a:xfrm>
              <a:off x="12474651" y="5205869"/>
              <a:ext cx="466725" cy="70485"/>
            </a:xfrm>
            <a:custGeom>
              <a:avLst/>
              <a:gdLst/>
              <a:ahLst/>
              <a:cxnLst/>
              <a:rect l="l" t="t" r="r" b="b"/>
              <a:pathLst>
                <a:path w="466725" h="70485">
                  <a:moveTo>
                    <a:pt x="17640" y="56743"/>
                  </a:moveTo>
                  <a:lnTo>
                    <a:pt x="13690" y="52781"/>
                  </a:lnTo>
                  <a:lnTo>
                    <a:pt x="3975" y="52781"/>
                  </a:lnTo>
                  <a:lnTo>
                    <a:pt x="0" y="56743"/>
                  </a:lnTo>
                  <a:lnTo>
                    <a:pt x="0" y="66446"/>
                  </a:lnTo>
                  <a:lnTo>
                    <a:pt x="3975" y="70408"/>
                  </a:lnTo>
                  <a:lnTo>
                    <a:pt x="13690" y="70408"/>
                  </a:lnTo>
                  <a:lnTo>
                    <a:pt x="17640" y="66446"/>
                  </a:lnTo>
                  <a:lnTo>
                    <a:pt x="17640" y="61582"/>
                  </a:lnTo>
                  <a:lnTo>
                    <a:pt x="17640" y="56743"/>
                  </a:lnTo>
                  <a:close/>
                </a:path>
                <a:path w="466725" h="70485">
                  <a:moveTo>
                    <a:pt x="17640" y="3898"/>
                  </a:moveTo>
                  <a:lnTo>
                    <a:pt x="13690" y="0"/>
                  </a:lnTo>
                  <a:lnTo>
                    <a:pt x="3975" y="0"/>
                  </a:lnTo>
                  <a:lnTo>
                    <a:pt x="0" y="3898"/>
                  </a:lnTo>
                  <a:lnTo>
                    <a:pt x="0" y="13665"/>
                  </a:lnTo>
                  <a:lnTo>
                    <a:pt x="3975" y="17551"/>
                  </a:lnTo>
                  <a:lnTo>
                    <a:pt x="13690" y="17551"/>
                  </a:lnTo>
                  <a:lnTo>
                    <a:pt x="17640" y="13665"/>
                  </a:lnTo>
                  <a:lnTo>
                    <a:pt x="17640" y="8750"/>
                  </a:lnTo>
                  <a:lnTo>
                    <a:pt x="17640" y="3898"/>
                  </a:lnTo>
                  <a:close/>
                </a:path>
                <a:path w="466725" h="70485">
                  <a:moveTo>
                    <a:pt x="44030" y="30327"/>
                  </a:moveTo>
                  <a:lnTo>
                    <a:pt x="40106" y="26390"/>
                  </a:lnTo>
                  <a:lnTo>
                    <a:pt x="30353" y="26390"/>
                  </a:lnTo>
                  <a:lnTo>
                    <a:pt x="26441" y="30327"/>
                  </a:lnTo>
                  <a:lnTo>
                    <a:pt x="26441" y="40055"/>
                  </a:lnTo>
                  <a:lnTo>
                    <a:pt x="30353" y="44018"/>
                  </a:lnTo>
                  <a:lnTo>
                    <a:pt x="40106" y="44018"/>
                  </a:lnTo>
                  <a:lnTo>
                    <a:pt x="44030" y="40055"/>
                  </a:lnTo>
                  <a:lnTo>
                    <a:pt x="44030" y="35204"/>
                  </a:lnTo>
                  <a:lnTo>
                    <a:pt x="44030" y="30327"/>
                  </a:lnTo>
                  <a:close/>
                </a:path>
                <a:path w="466725" h="70485">
                  <a:moveTo>
                    <a:pt x="70459" y="56743"/>
                  </a:moveTo>
                  <a:lnTo>
                    <a:pt x="66497" y="52781"/>
                  </a:lnTo>
                  <a:lnTo>
                    <a:pt x="56807" y="52781"/>
                  </a:lnTo>
                  <a:lnTo>
                    <a:pt x="52832" y="56743"/>
                  </a:lnTo>
                  <a:lnTo>
                    <a:pt x="52832" y="66446"/>
                  </a:lnTo>
                  <a:lnTo>
                    <a:pt x="56807" y="70408"/>
                  </a:lnTo>
                  <a:lnTo>
                    <a:pt x="66497" y="70408"/>
                  </a:lnTo>
                  <a:lnTo>
                    <a:pt x="70459" y="66446"/>
                  </a:lnTo>
                  <a:lnTo>
                    <a:pt x="70459" y="61582"/>
                  </a:lnTo>
                  <a:lnTo>
                    <a:pt x="70459" y="56743"/>
                  </a:lnTo>
                  <a:close/>
                </a:path>
                <a:path w="466725" h="70485">
                  <a:moveTo>
                    <a:pt x="70459" y="3898"/>
                  </a:moveTo>
                  <a:lnTo>
                    <a:pt x="66497" y="0"/>
                  </a:lnTo>
                  <a:lnTo>
                    <a:pt x="56807" y="0"/>
                  </a:lnTo>
                  <a:lnTo>
                    <a:pt x="52832" y="3898"/>
                  </a:lnTo>
                  <a:lnTo>
                    <a:pt x="52832" y="13665"/>
                  </a:lnTo>
                  <a:lnTo>
                    <a:pt x="56807" y="17551"/>
                  </a:lnTo>
                  <a:lnTo>
                    <a:pt x="66497" y="17551"/>
                  </a:lnTo>
                  <a:lnTo>
                    <a:pt x="70459" y="13665"/>
                  </a:lnTo>
                  <a:lnTo>
                    <a:pt x="70459" y="8750"/>
                  </a:lnTo>
                  <a:lnTo>
                    <a:pt x="70459" y="3898"/>
                  </a:lnTo>
                  <a:close/>
                </a:path>
                <a:path w="466725" h="70485">
                  <a:moveTo>
                    <a:pt x="96850" y="30327"/>
                  </a:moveTo>
                  <a:lnTo>
                    <a:pt x="92938" y="26390"/>
                  </a:lnTo>
                  <a:lnTo>
                    <a:pt x="83185" y="26390"/>
                  </a:lnTo>
                  <a:lnTo>
                    <a:pt x="79273" y="30327"/>
                  </a:lnTo>
                  <a:lnTo>
                    <a:pt x="79273" y="40055"/>
                  </a:lnTo>
                  <a:lnTo>
                    <a:pt x="83185" y="44018"/>
                  </a:lnTo>
                  <a:lnTo>
                    <a:pt x="92938" y="44018"/>
                  </a:lnTo>
                  <a:lnTo>
                    <a:pt x="96850" y="40055"/>
                  </a:lnTo>
                  <a:lnTo>
                    <a:pt x="96850" y="35204"/>
                  </a:lnTo>
                  <a:lnTo>
                    <a:pt x="96850" y="30327"/>
                  </a:lnTo>
                  <a:close/>
                </a:path>
                <a:path w="466725" h="70485">
                  <a:moveTo>
                    <a:pt x="123291" y="56743"/>
                  </a:moveTo>
                  <a:lnTo>
                    <a:pt x="119329" y="52781"/>
                  </a:lnTo>
                  <a:lnTo>
                    <a:pt x="109613" y="52781"/>
                  </a:lnTo>
                  <a:lnTo>
                    <a:pt x="105664" y="56743"/>
                  </a:lnTo>
                  <a:lnTo>
                    <a:pt x="105664" y="66446"/>
                  </a:lnTo>
                  <a:lnTo>
                    <a:pt x="109613" y="70408"/>
                  </a:lnTo>
                  <a:lnTo>
                    <a:pt x="119329" y="70408"/>
                  </a:lnTo>
                  <a:lnTo>
                    <a:pt x="123291" y="66446"/>
                  </a:lnTo>
                  <a:lnTo>
                    <a:pt x="123291" y="61582"/>
                  </a:lnTo>
                  <a:lnTo>
                    <a:pt x="123291" y="56743"/>
                  </a:lnTo>
                  <a:close/>
                </a:path>
                <a:path w="466725" h="70485">
                  <a:moveTo>
                    <a:pt x="123291" y="3898"/>
                  </a:moveTo>
                  <a:lnTo>
                    <a:pt x="119329" y="0"/>
                  </a:lnTo>
                  <a:lnTo>
                    <a:pt x="109613" y="0"/>
                  </a:lnTo>
                  <a:lnTo>
                    <a:pt x="105664" y="3898"/>
                  </a:lnTo>
                  <a:lnTo>
                    <a:pt x="105664" y="13665"/>
                  </a:lnTo>
                  <a:lnTo>
                    <a:pt x="109613" y="17551"/>
                  </a:lnTo>
                  <a:lnTo>
                    <a:pt x="119329" y="17551"/>
                  </a:lnTo>
                  <a:lnTo>
                    <a:pt x="123291" y="13665"/>
                  </a:lnTo>
                  <a:lnTo>
                    <a:pt x="123291" y="8750"/>
                  </a:lnTo>
                  <a:lnTo>
                    <a:pt x="123291" y="3898"/>
                  </a:lnTo>
                  <a:close/>
                </a:path>
                <a:path w="466725" h="70485">
                  <a:moveTo>
                    <a:pt x="149669" y="30327"/>
                  </a:moveTo>
                  <a:lnTo>
                    <a:pt x="145719" y="26390"/>
                  </a:lnTo>
                  <a:lnTo>
                    <a:pt x="136004" y="26390"/>
                  </a:lnTo>
                  <a:lnTo>
                    <a:pt x="132041" y="30327"/>
                  </a:lnTo>
                  <a:lnTo>
                    <a:pt x="132041" y="40055"/>
                  </a:lnTo>
                  <a:lnTo>
                    <a:pt x="136004" y="44018"/>
                  </a:lnTo>
                  <a:lnTo>
                    <a:pt x="145719" y="44018"/>
                  </a:lnTo>
                  <a:lnTo>
                    <a:pt x="149669" y="40055"/>
                  </a:lnTo>
                  <a:lnTo>
                    <a:pt x="149669" y="35204"/>
                  </a:lnTo>
                  <a:lnTo>
                    <a:pt x="149669" y="30327"/>
                  </a:lnTo>
                  <a:close/>
                </a:path>
                <a:path w="466725" h="70485">
                  <a:moveTo>
                    <a:pt x="176072" y="56743"/>
                  </a:moveTo>
                  <a:lnTo>
                    <a:pt x="172161" y="52781"/>
                  </a:lnTo>
                  <a:lnTo>
                    <a:pt x="162407" y="52781"/>
                  </a:lnTo>
                  <a:lnTo>
                    <a:pt x="158496" y="56743"/>
                  </a:lnTo>
                  <a:lnTo>
                    <a:pt x="158496" y="66446"/>
                  </a:lnTo>
                  <a:lnTo>
                    <a:pt x="162407" y="70408"/>
                  </a:lnTo>
                  <a:lnTo>
                    <a:pt x="172161" y="70408"/>
                  </a:lnTo>
                  <a:lnTo>
                    <a:pt x="176072" y="66446"/>
                  </a:lnTo>
                  <a:lnTo>
                    <a:pt x="176072" y="61582"/>
                  </a:lnTo>
                  <a:lnTo>
                    <a:pt x="176072" y="56743"/>
                  </a:lnTo>
                  <a:close/>
                </a:path>
                <a:path w="466725" h="70485">
                  <a:moveTo>
                    <a:pt x="176072" y="3898"/>
                  </a:moveTo>
                  <a:lnTo>
                    <a:pt x="172161" y="0"/>
                  </a:lnTo>
                  <a:lnTo>
                    <a:pt x="162407" y="0"/>
                  </a:lnTo>
                  <a:lnTo>
                    <a:pt x="158496" y="3898"/>
                  </a:lnTo>
                  <a:lnTo>
                    <a:pt x="158496" y="13665"/>
                  </a:lnTo>
                  <a:lnTo>
                    <a:pt x="162407" y="17551"/>
                  </a:lnTo>
                  <a:lnTo>
                    <a:pt x="172161" y="17551"/>
                  </a:lnTo>
                  <a:lnTo>
                    <a:pt x="176072" y="13665"/>
                  </a:lnTo>
                  <a:lnTo>
                    <a:pt x="176072" y="8750"/>
                  </a:lnTo>
                  <a:lnTo>
                    <a:pt x="176072" y="3898"/>
                  </a:lnTo>
                  <a:close/>
                </a:path>
                <a:path w="466725" h="70485">
                  <a:moveTo>
                    <a:pt x="202514" y="30327"/>
                  </a:moveTo>
                  <a:lnTo>
                    <a:pt x="198551" y="26390"/>
                  </a:lnTo>
                  <a:lnTo>
                    <a:pt x="188849" y="26390"/>
                  </a:lnTo>
                  <a:lnTo>
                    <a:pt x="184886" y="30327"/>
                  </a:lnTo>
                  <a:lnTo>
                    <a:pt x="184886" y="40055"/>
                  </a:lnTo>
                  <a:lnTo>
                    <a:pt x="188849" y="44018"/>
                  </a:lnTo>
                  <a:lnTo>
                    <a:pt x="198551" y="44018"/>
                  </a:lnTo>
                  <a:lnTo>
                    <a:pt x="202514" y="40055"/>
                  </a:lnTo>
                  <a:lnTo>
                    <a:pt x="202514" y="35204"/>
                  </a:lnTo>
                  <a:lnTo>
                    <a:pt x="202514" y="30327"/>
                  </a:lnTo>
                  <a:close/>
                </a:path>
                <a:path w="466725" h="70485">
                  <a:moveTo>
                    <a:pt x="228904" y="56743"/>
                  </a:moveTo>
                  <a:lnTo>
                    <a:pt x="224980" y="52781"/>
                  </a:lnTo>
                  <a:lnTo>
                    <a:pt x="215239" y="52781"/>
                  </a:lnTo>
                  <a:lnTo>
                    <a:pt x="211315" y="56743"/>
                  </a:lnTo>
                  <a:lnTo>
                    <a:pt x="211315" y="66446"/>
                  </a:lnTo>
                  <a:lnTo>
                    <a:pt x="215239" y="70408"/>
                  </a:lnTo>
                  <a:lnTo>
                    <a:pt x="224980" y="70408"/>
                  </a:lnTo>
                  <a:lnTo>
                    <a:pt x="228904" y="66446"/>
                  </a:lnTo>
                  <a:lnTo>
                    <a:pt x="228904" y="61582"/>
                  </a:lnTo>
                  <a:lnTo>
                    <a:pt x="228904" y="56743"/>
                  </a:lnTo>
                  <a:close/>
                </a:path>
                <a:path w="466725" h="70485">
                  <a:moveTo>
                    <a:pt x="228904" y="3898"/>
                  </a:moveTo>
                  <a:lnTo>
                    <a:pt x="224980" y="0"/>
                  </a:lnTo>
                  <a:lnTo>
                    <a:pt x="215239" y="0"/>
                  </a:lnTo>
                  <a:lnTo>
                    <a:pt x="211315" y="3898"/>
                  </a:lnTo>
                  <a:lnTo>
                    <a:pt x="211315" y="13665"/>
                  </a:lnTo>
                  <a:lnTo>
                    <a:pt x="215239" y="17551"/>
                  </a:lnTo>
                  <a:lnTo>
                    <a:pt x="224980" y="17551"/>
                  </a:lnTo>
                  <a:lnTo>
                    <a:pt x="228904" y="13665"/>
                  </a:lnTo>
                  <a:lnTo>
                    <a:pt x="228904" y="8750"/>
                  </a:lnTo>
                  <a:lnTo>
                    <a:pt x="228904" y="3898"/>
                  </a:lnTo>
                  <a:close/>
                </a:path>
                <a:path w="466725" h="70485">
                  <a:moveTo>
                    <a:pt x="255333" y="30327"/>
                  </a:moveTo>
                  <a:lnTo>
                    <a:pt x="251371" y="26390"/>
                  </a:lnTo>
                  <a:lnTo>
                    <a:pt x="241668" y="26390"/>
                  </a:lnTo>
                  <a:lnTo>
                    <a:pt x="237705" y="30327"/>
                  </a:lnTo>
                  <a:lnTo>
                    <a:pt x="237705" y="40055"/>
                  </a:lnTo>
                  <a:lnTo>
                    <a:pt x="241668" y="44018"/>
                  </a:lnTo>
                  <a:lnTo>
                    <a:pt x="251371" y="44018"/>
                  </a:lnTo>
                  <a:lnTo>
                    <a:pt x="255333" y="40055"/>
                  </a:lnTo>
                  <a:lnTo>
                    <a:pt x="255333" y="35204"/>
                  </a:lnTo>
                  <a:lnTo>
                    <a:pt x="255333" y="30327"/>
                  </a:lnTo>
                  <a:close/>
                </a:path>
                <a:path w="466725" h="70485">
                  <a:moveTo>
                    <a:pt x="281724" y="56743"/>
                  </a:moveTo>
                  <a:lnTo>
                    <a:pt x="277761" y="52781"/>
                  </a:lnTo>
                  <a:lnTo>
                    <a:pt x="268058" y="52781"/>
                  </a:lnTo>
                  <a:lnTo>
                    <a:pt x="264096" y="56743"/>
                  </a:lnTo>
                  <a:lnTo>
                    <a:pt x="264096" y="66446"/>
                  </a:lnTo>
                  <a:lnTo>
                    <a:pt x="268058" y="70408"/>
                  </a:lnTo>
                  <a:lnTo>
                    <a:pt x="277761" y="70408"/>
                  </a:lnTo>
                  <a:lnTo>
                    <a:pt x="281724" y="66446"/>
                  </a:lnTo>
                  <a:lnTo>
                    <a:pt x="281724" y="61582"/>
                  </a:lnTo>
                  <a:lnTo>
                    <a:pt x="281724" y="56743"/>
                  </a:lnTo>
                  <a:close/>
                </a:path>
                <a:path w="466725" h="70485">
                  <a:moveTo>
                    <a:pt x="281724" y="3898"/>
                  </a:moveTo>
                  <a:lnTo>
                    <a:pt x="277761" y="0"/>
                  </a:lnTo>
                  <a:lnTo>
                    <a:pt x="268058" y="0"/>
                  </a:lnTo>
                  <a:lnTo>
                    <a:pt x="264096" y="3898"/>
                  </a:lnTo>
                  <a:lnTo>
                    <a:pt x="264096" y="13665"/>
                  </a:lnTo>
                  <a:lnTo>
                    <a:pt x="268058" y="17551"/>
                  </a:lnTo>
                  <a:lnTo>
                    <a:pt x="277761" y="17551"/>
                  </a:lnTo>
                  <a:lnTo>
                    <a:pt x="281724" y="13665"/>
                  </a:lnTo>
                  <a:lnTo>
                    <a:pt x="281724" y="8750"/>
                  </a:lnTo>
                  <a:lnTo>
                    <a:pt x="281724" y="3898"/>
                  </a:lnTo>
                  <a:close/>
                </a:path>
                <a:path w="466725" h="70485">
                  <a:moveTo>
                    <a:pt x="308114" y="30327"/>
                  </a:moveTo>
                  <a:lnTo>
                    <a:pt x="304203" y="26390"/>
                  </a:lnTo>
                  <a:lnTo>
                    <a:pt x="294449" y="26390"/>
                  </a:lnTo>
                  <a:lnTo>
                    <a:pt x="290537" y="30327"/>
                  </a:lnTo>
                  <a:lnTo>
                    <a:pt x="290537" y="40055"/>
                  </a:lnTo>
                  <a:lnTo>
                    <a:pt x="294449" y="44018"/>
                  </a:lnTo>
                  <a:lnTo>
                    <a:pt x="304203" y="44018"/>
                  </a:lnTo>
                  <a:lnTo>
                    <a:pt x="308114" y="40055"/>
                  </a:lnTo>
                  <a:lnTo>
                    <a:pt x="308114" y="35204"/>
                  </a:lnTo>
                  <a:lnTo>
                    <a:pt x="308114" y="30327"/>
                  </a:lnTo>
                  <a:close/>
                </a:path>
                <a:path w="466725" h="70485">
                  <a:moveTo>
                    <a:pt x="334543" y="56743"/>
                  </a:moveTo>
                  <a:lnTo>
                    <a:pt x="330593" y="52781"/>
                  </a:lnTo>
                  <a:lnTo>
                    <a:pt x="320878" y="52781"/>
                  </a:lnTo>
                  <a:lnTo>
                    <a:pt x="316915" y="56743"/>
                  </a:lnTo>
                  <a:lnTo>
                    <a:pt x="316915" y="66446"/>
                  </a:lnTo>
                  <a:lnTo>
                    <a:pt x="320878" y="70408"/>
                  </a:lnTo>
                  <a:lnTo>
                    <a:pt x="330593" y="70408"/>
                  </a:lnTo>
                  <a:lnTo>
                    <a:pt x="334543" y="66446"/>
                  </a:lnTo>
                  <a:lnTo>
                    <a:pt x="334543" y="61582"/>
                  </a:lnTo>
                  <a:lnTo>
                    <a:pt x="334543" y="56743"/>
                  </a:lnTo>
                  <a:close/>
                </a:path>
                <a:path w="466725" h="70485">
                  <a:moveTo>
                    <a:pt x="334543" y="3898"/>
                  </a:moveTo>
                  <a:lnTo>
                    <a:pt x="330593" y="0"/>
                  </a:lnTo>
                  <a:lnTo>
                    <a:pt x="320878" y="0"/>
                  </a:lnTo>
                  <a:lnTo>
                    <a:pt x="316915" y="3898"/>
                  </a:lnTo>
                  <a:lnTo>
                    <a:pt x="316915" y="13665"/>
                  </a:lnTo>
                  <a:lnTo>
                    <a:pt x="320878" y="17551"/>
                  </a:lnTo>
                  <a:lnTo>
                    <a:pt x="330593" y="17551"/>
                  </a:lnTo>
                  <a:lnTo>
                    <a:pt x="334543" y="13665"/>
                  </a:lnTo>
                  <a:lnTo>
                    <a:pt x="334543" y="8750"/>
                  </a:lnTo>
                  <a:lnTo>
                    <a:pt x="334543" y="3898"/>
                  </a:lnTo>
                  <a:close/>
                </a:path>
                <a:path w="466725" h="70485">
                  <a:moveTo>
                    <a:pt x="360934" y="30327"/>
                  </a:moveTo>
                  <a:lnTo>
                    <a:pt x="357022" y="26390"/>
                  </a:lnTo>
                  <a:lnTo>
                    <a:pt x="347268" y="26390"/>
                  </a:lnTo>
                  <a:lnTo>
                    <a:pt x="343344" y="30327"/>
                  </a:lnTo>
                  <a:lnTo>
                    <a:pt x="343344" y="40055"/>
                  </a:lnTo>
                  <a:lnTo>
                    <a:pt x="347268" y="44018"/>
                  </a:lnTo>
                  <a:lnTo>
                    <a:pt x="357022" y="44018"/>
                  </a:lnTo>
                  <a:lnTo>
                    <a:pt x="360934" y="40055"/>
                  </a:lnTo>
                  <a:lnTo>
                    <a:pt x="360934" y="35204"/>
                  </a:lnTo>
                  <a:lnTo>
                    <a:pt x="360934" y="30327"/>
                  </a:lnTo>
                  <a:close/>
                </a:path>
                <a:path w="466725" h="70485">
                  <a:moveTo>
                    <a:pt x="387375" y="56743"/>
                  </a:moveTo>
                  <a:lnTo>
                    <a:pt x="383413" y="52781"/>
                  </a:lnTo>
                  <a:lnTo>
                    <a:pt x="373710" y="52781"/>
                  </a:lnTo>
                  <a:lnTo>
                    <a:pt x="369735" y="56743"/>
                  </a:lnTo>
                  <a:lnTo>
                    <a:pt x="369735" y="66446"/>
                  </a:lnTo>
                  <a:lnTo>
                    <a:pt x="373710" y="70408"/>
                  </a:lnTo>
                  <a:lnTo>
                    <a:pt x="383413" y="70408"/>
                  </a:lnTo>
                  <a:lnTo>
                    <a:pt x="387375" y="66446"/>
                  </a:lnTo>
                  <a:lnTo>
                    <a:pt x="387375" y="61582"/>
                  </a:lnTo>
                  <a:lnTo>
                    <a:pt x="387375" y="56743"/>
                  </a:lnTo>
                  <a:close/>
                </a:path>
                <a:path w="466725" h="70485">
                  <a:moveTo>
                    <a:pt x="387375" y="3898"/>
                  </a:moveTo>
                  <a:lnTo>
                    <a:pt x="383413" y="0"/>
                  </a:lnTo>
                  <a:lnTo>
                    <a:pt x="373710" y="0"/>
                  </a:lnTo>
                  <a:lnTo>
                    <a:pt x="369735" y="3898"/>
                  </a:lnTo>
                  <a:lnTo>
                    <a:pt x="369735" y="13665"/>
                  </a:lnTo>
                  <a:lnTo>
                    <a:pt x="373710" y="17551"/>
                  </a:lnTo>
                  <a:lnTo>
                    <a:pt x="383413" y="17551"/>
                  </a:lnTo>
                  <a:lnTo>
                    <a:pt x="387375" y="13665"/>
                  </a:lnTo>
                  <a:lnTo>
                    <a:pt x="387375" y="8750"/>
                  </a:lnTo>
                  <a:lnTo>
                    <a:pt x="387375" y="3898"/>
                  </a:lnTo>
                  <a:close/>
                </a:path>
                <a:path w="466725" h="70485">
                  <a:moveTo>
                    <a:pt x="413766" y="30327"/>
                  </a:moveTo>
                  <a:lnTo>
                    <a:pt x="409803" y="26390"/>
                  </a:lnTo>
                  <a:lnTo>
                    <a:pt x="400088" y="26390"/>
                  </a:lnTo>
                  <a:lnTo>
                    <a:pt x="396125" y="30327"/>
                  </a:lnTo>
                  <a:lnTo>
                    <a:pt x="396125" y="40055"/>
                  </a:lnTo>
                  <a:lnTo>
                    <a:pt x="400088" y="44018"/>
                  </a:lnTo>
                  <a:lnTo>
                    <a:pt x="409803" y="44018"/>
                  </a:lnTo>
                  <a:lnTo>
                    <a:pt x="413766" y="40055"/>
                  </a:lnTo>
                  <a:lnTo>
                    <a:pt x="413766" y="35204"/>
                  </a:lnTo>
                  <a:lnTo>
                    <a:pt x="413766" y="30327"/>
                  </a:lnTo>
                  <a:close/>
                </a:path>
                <a:path w="466725" h="70485">
                  <a:moveTo>
                    <a:pt x="440156" y="56743"/>
                  </a:moveTo>
                  <a:lnTo>
                    <a:pt x="436245" y="52781"/>
                  </a:lnTo>
                  <a:lnTo>
                    <a:pt x="426491" y="52781"/>
                  </a:lnTo>
                  <a:lnTo>
                    <a:pt x="422579" y="56743"/>
                  </a:lnTo>
                  <a:lnTo>
                    <a:pt x="422579" y="66446"/>
                  </a:lnTo>
                  <a:lnTo>
                    <a:pt x="426491" y="70408"/>
                  </a:lnTo>
                  <a:lnTo>
                    <a:pt x="436245" y="70408"/>
                  </a:lnTo>
                  <a:lnTo>
                    <a:pt x="440156" y="66446"/>
                  </a:lnTo>
                  <a:lnTo>
                    <a:pt x="440156" y="61582"/>
                  </a:lnTo>
                  <a:lnTo>
                    <a:pt x="440156" y="56743"/>
                  </a:lnTo>
                  <a:close/>
                </a:path>
                <a:path w="466725" h="70485">
                  <a:moveTo>
                    <a:pt x="440156" y="3898"/>
                  </a:moveTo>
                  <a:lnTo>
                    <a:pt x="436245" y="0"/>
                  </a:lnTo>
                  <a:lnTo>
                    <a:pt x="426491" y="0"/>
                  </a:lnTo>
                  <a:lnTo>
                    <a:pt x="422579" y="3898"/>
                  </a:lnTo>
                  <a:lnTo>
                    <a:pt x="422579" y="13665"/>
                  </a:lnTo>
                  <a:lnTo>
                    <a:pt x="426491" y="17551"/>
                  </a:lnTo>
                  <a:lnTo>
                    <a:pt x="436245" y="17551"/>
                  </a:lnTo>
                  <a:lnTo>
                    <a:pt x="440156" y="13665"/>
                  </a:lnTo>
                  <a:lnTo>
                    <a:pt x="440156" y="8750"/>
                  </a:lnTo>
                  <a:lnTo>
                    <a:pt x="440156" y="3898"/>
                  </a:lnTo>
                  <a:close/>
                </a:path>
                <a:path w="466725" h="70485">
                  <a:moveTo>
                    <a:pt x="466598" y="30327"/>
                  </a:moveTo>
                  <a:lnTo>
                    <a:pt x="462635" y="26390"/>
                  </a:lnTo>
                  <a:lnTo>
                    <a:pt x="452920" y="26390"/>
                  </a:lnTo>
                  <a:lnTo>
                    <a:pt x="448970" y="30327"/>
                  </a:lnTo>
                  <a:lnTo>
                    <a:pt x="448970" y="40055"/>
                  </a:lnTo>
                  <a:lnTo>
                    <a:pt x="452920" y="44018"/>
                  </a:lnTo>
                  <a:lnTo>
                    <a:pt x="462635" y="44018"/>
                  </a:lnTo>
                  <a:lnTo>
                    <a:pt x="466598" y="40055"/>
                  </a:lnTo>
                  <a:lnTo>
                    <a:pt x="466598" y="35204"/>
                  </a:lnTo>
                  <a:lnTo>
                    <a:pt x="466598" y="30327"/>
                  </a:lnTo>
                  <a:close/>
                </a:path>
              </a:pathLst>
            </a:custGeom>
            <a:solidFill>
              <a:srgbClr val="73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763562" y="5065163"/>
              <a:ext cx="124942" cy="7024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527449" y="5065159"/>
              <a:ext cx="124967" cy="7024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2448235" y="4968163"/>
              <a:ext cx="528320" cy="414020"/>
            </a:xfrm>
            <a:custGeom>
              <a:avLst/>
              <a:gdLst/>
              <a:ahLst/>
              <a:cxnLst/>
              <a:rect l="l" t="t" r="r" b="b"/>
              <a:pathLst>
                <a:path w="528320" h="414020">
                  <a:moveTo>
                    <a:pt x="492112" y="220078"/>
                  </a:moveTo>
                  <a:lnTo>
                    <a:pt x="486625" y="206108"/>
                  </a:lnTo>
                  <a:lnTo>
                    <a:pt x="476973" y="194957"/>
                  </a:lnTo>
                  <a:lnTo>
                    <a:pt x="464108" y="187566"/>
                  </a:lnTo>
                  <a:lnTo>
                    <a:pt x="448995" y="184886"/>
                  </a:lnTo>
                  <a:lnTo>
                    <a:pt x="79260" y="184886"/>
                  </a:lnTo>
                  <a:lnTo>
                    <a:pt x="64135" y="187566"/>
                  </a:lnTo>
                  <a:lnTo>
                    <a:pt x="51269" y="194957"/>
                  </a:lnTo>
                  <a:lnTo>
                    <a:pt x="41605" y="206108"/>
                  </a:lnTo>
                  <a:lnTo>
                    <a:pt x="36144" y="220078"/>
                  </a:lnTo>
                  <a:lnTo>
                    <a:pt x="492112" y="220078"/>
                  </a:lnTo>
                  <a:close/>
                </a:path>
                <a:path w="528320" h="414020">
                  <a:moveTo>
                    <a:pt x="528243" y="243408"/>
                  </a:moveTo>
                  <a:lnTo>
                    <a:pt x="527939" y="242087"/>
                  </a:lnTo>
                  <a:lnTo>
                    <a:pt x="510578" y="101092"/>
                  </a:lnTo>
                  <a:lnTo>
                    <a:pt x="510578" y="228892"/>
                  </a:lnTo>
                  <a:lnTo>
                    <a:pt x="510578" y="237705"/>
                  </a:lnTo>
                  <a:lnTo>
                    <a:pt x="505066" y="239077"/>
                  </a:lnTo>
                  <a:lnTo>
                    <a:pt x="505587" y="239420"/>
                  </a:lnTo>
                  <a:lnTo>
                    <a:pt x="503364" y="241007"/>
                  </a:lnTo>
                  <a:lnTo>
                    <a:pt x="501878" y="243408"/>
                  </a:lnTo>
                  <a:lnTo>
                    <a:pt x="501815" y="251320"/>
                  </a:lnTo>
                  <a:lnTo>
                    <a:pt x="505714" y="255270"/>
                  </a:lnTo>
                  <a:lnTo>
                    <a:pt x="510578" y="255270"/>
                  </a:lnTo>
                  <a:lnTo>
                    <a:pt x="510578" y="290474"/>
                  </a:lnTo>
                  <a:lnTo>
                    <a:pt x="505714" y="290474"/>
                  </a:lnTo>
                  <a:lnTo>
                    <a:pt x="501815" y="294449"/>
                  </a:lnTo>
                  <a:lnTo>
                    <a:pt x="501815" y="302260"/>
                  </a:lnTo>
                  <a:lnTo>
                    <a:pt x="503364" y="304736"/>
                  </a:lnTo>
                  <a:lnTo>
                    <a:pt x="505587" y="306336"/>
                  </a:lnTo>
                  <a:lnTo>
                    <a:pt x="503999" y="307365"/>
                  </a:lnTo>
                  <a:lnTo>
                    <a:pt x="502196" y="308114"/>
                  </a:lnTo>
                  <a:lnTo>
                    <a:pt x="22301" y="308114"/>
                  </a:lnTo>
                  <a:lnTo>
                    <a:pt x="17653" y="303415"/>
                  </a:lnTo>
                  <a:lnTo>
                    <a:pt x="17653" y="247294"/>
                  </a:lnTo>
                  <a:lnTo>
                    <a:pt x="17919" y="246545"/>
                  </a:lnTo>
                  <a:lnTo>
                    <a:pt x="18300" y="244957"/>
                  </a:lnTo>
                  <a:lnTo>
                    <a:pt x="17780" y="239077"/>
                  </a:lnTo>
                  <a:lnTo>
                    <a:pt x="17653" y="228892"/>
                  </a:lnTo>
                  <a:lnTo>
                    <a:pt x="21259" y="208127"/>
                  </a:lnTo>
                  <a:lnTo>
                    <a:pt x="31229" y="190385"/>
                  </a:lnTo>
                  <a:lnTo>
                    <a:pt x="46291" y="176911"/>
                  </a:lnTo>
                  <a:lnTo>
                    <a:pt x="65201" y="168960"/>
                  </a:lnTo>
                  <a:lnTo>
                    <a:pt x="63334" y="159397"/>
                  </a:lnTo>
                  <a:lnTo>
                    <a:pt x="116433" y="89712"/>
                  </a:lnTo>
                  <a:lnTo>
                    <a:pt x="141655" y="79222"/>
                  </a:lnTo>
                  <a:lnTo>
                    <a:pt x="148678" y="79908"/>
                  </a:lnTo>
                  <a:lnTo>
                    <a:pt x="209664" y="132435"/>
                  </a:lnTo>
                  <a:lnTo>
                    <a:pt x="220014" y="158089"/>
                  </a:lnTo>
                  <a:lnTo>
                    <a:pt x="218655" y="167246"/>
                  </a:lnTo>
                  <a:lnTo>
                    <a:pt x="300824" y="167246"/>
                  </a:lnTo>
                  <a:lnTo>
                    <a:pt x="299440" y="158089"/>
                  </a:lnTo>
                  <a:lnTo>
                    <a:pt x="300456" y="148907"/>
                  </a:lnTo>
                  <a:lnTo>
                    <a:pt x="303885" y="140195"/>
                  </a:lnTo>
                  <a:lnTo>
                    <a:pt x="352539" y="89712"/>
                  </a:lnTo>
                  <a:lnTo>
                    <a:pt x="377761" y="79222"/>
                  </a:lnTo>
                  <a:lnTo>
                    <a:pt x="384784" y="79908"/>
                  </a:lnTo>
                  <a:lnTo>
                    <a:pt x="445757" y="132435"/>
                  </a:lnTo>
                  <a:lnTo>
                    <a:pt x="456107" y="158305"/>
                  </a:lnTo>
                  <a:lnTo>
                    <a:pt x="454672" y="167563"/>
                  </a:lnTo>
                  <a:lnTo>
                    <a:pt x="476618" y="173837"/>
                  </a:lnTo>
                  <a:lnTo>
                    <a:pt x="494372" y="187274"/>
                  </a:lnTo>
                  <a:lnTo>
                    <a:pt x="506247" y="206184"/>
                  </a:lnTo>
                  <a:lnTo>
                    <a:pt x="510578" y="228892"/>
                  </a:lnTo>
                  <a:lnTo>
                    <a:pt x="510578" y="101092"/>
                  </a:lnTo>
                  <a:lnTo>
                    <a:pt x="503415" y="42938"/>
                  </a:lnTo>
                  <a:lnTo>
                    <a:pt x="467550" y="3060"/>
                  </a:lnTo>
                  <a:lnTo>
                    <a:pt x="449935" y="0"/>
                  </a:lnTo>
                  <a:lnTo>
                    <a:pt x="78308" y="0"/>
                  </a:lnTo>
                  <a:lnTo>
                    <a:pt x="32918" y="24777"/>
                  </a:lnTo>
                  <a:lnTo>
                    <a:pt x="292" y="242087"/>
                  </a:lnTo>
                  <a:lnTo>
                    <a:pt x="0" y="243408"/>
                  </a:lnTo>
                  <a:lnTo>
                    <a:pt x="177" y="246773"/>
                  </a:lnTo>
                  <a:lnTo>
                    <a:pt x="63" y="247294"/>
                  </a:lnTo>
                  <a:lnTo>
                    <a:pt x="38" y="305142"/>
                  </a:lnTo>
                  <a:lnTo>
                    <a:pt x="2997" y="311886"/>
                  </a:lnTo>
                  <a:lnTo>
                    <a:pt x="7772" y="316915"/>
                  </a:lnTo>
                  <a:lnTo>
                    <a:pt x="2997" y="321957"/>
                  </a:lnTo>
                  <a:lnTo>
                    <a:pt x="38" y="328637"/>
                  </a:lnTo>
                  <a:lnTo>
                    <a:pt x="38" y="359333"/>
                  </a:lnTo>
                  <a:lnTo>
                    <a:pt x="1346" y="367753"/>
                  </a:lnTo>
                  <a:lnTo>
                    <a:pt x="4978" y="375158"/>
                  </a:lnTo>
                  <a:lnTo>
                    <a:pt x="10553" y="381114"/>
                  </a:lnTo>
                  <a:lnTo>
                    <a:pt x="17653" y="385254"/>
                  </a:lnTo>
                  <a:lnTo>
                    <a:pt x="17653" y="413753"/>
                  </a:lnTo>
                  <a:lnTo>
                    <a:pt x="96875" y="413753"/>
                  </a:lnTo>
                  <a:lnTo>
                    <a:pt x="96875" y="387311"/>
                  </a:lnTo>
                  <a:lnTo>
                    <a:pt x="431368" y="387311"/>
                  </a:lnTo>
                  <a:lnTo>
                    <a:pt x="431368" y="413753"/>
                  </a:lnTo>
                  <a:lnTo>
                    <a:pt x="510578" y="413753"/>
                  </a:lnTo>
                  <a:lnTo>
                    <a:pt x="510578" y="387311"/>
                  </a:lnTo>
                  <a:lnTo>
                    <a:pt x="510578" y="385254"/>
                  </a:lnTo>
                  <a:lnTo>
                    <a:pt x="517690" y="381114"/>
                  </a:lnTo>
                  <a:lnTo>
                    <a:pt x="523265" y="375158"/>
                  </a:lnTo>
                  <a:lnTo>
                    <a:pt x="526910" y="367753"/>
                  </a:lnTo>
                  <a:lnTo>
                    <a:pt x="528205" y="359333"/>
                  </a:lnTo>
                  <a:lnTo>
                    <a:pt x="528205" y="328637"/>
                  </a:lnTo>
                  <a:lnTo>
                    <a:pt x="525233" y="321957"/>
                  </a:lnTo>
                  <a:lnTo>
                    <a:pt x="520458" y="316915"/>
                  </a:lnTo>
                  <a:lnTo>
                    <a:pt x="525233" y="311886"/>
                  </a:lnTo>
                  <a:lnTo>
                    <a:pt x="526897" y="308114"/>
                  </a:lnTo>
                  <a:lnTo>
                    <a:pt x="528205" y="305142"/>
                  </a:lnTo>
                  <a:lnTo>
                    <a:pt x="528180" y="247294"/>
                  </a:lnTo>
                  <a:lnTo>
                    <a:pt x="528066" y="246773"/>
                  </a:lnTo>
                  <a:lnTo>
                    <a:pt x="527989" y="246075"/>
                  </a:lnTo>
                  <a:lnTo>
                    <a:pt x="528180" y="244957"/>
                  </a:lnTo>
                  <a:lnTo>
                    <a:pt x="528243" y="243408"/>
                  </a:lnTo>
                  <a:close/>
                </a:path>
              </a:pathLst>
            </a:custGeom>
            <a:solidFill>
              <a:srgbClr val="73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448248" y="5392724"/>
              <a:ext cx="528231" cy="413753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2361062" y="5594719"/>
            <a:ext cx="652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40" dirty="0">
                <a:solidFill>
                  <a:srgbClr val="737277"/>
                </a:solidFill>
                <a:latin typeface="Microsoft Sans Serif"/>
                <a:cs typeface="Microsoft Sans Serif"/>
              </a:rPr>
              <a:t>2</a:t>
            </a:r>
            <a:r>
              <a:rPr sz="900" spc="-20" dirty="0">
                <a:solidFill>
                  <a:srgbClr val="737277"/>
                </a:solidFill>
                <a:latin typeface="Microsoft Sans Serif"/>
                <a:cs typeface="Microsoft Sans Serif"/>
              </a:rPr>
              <a:t> </a:t>
            </a:r>
            <a:r>
              <a:rPr sz="900" spc="-15" dirty="0">
                <a:solidFill>
                  <a:srgbClr val="737277"/>
                </a:solidFill>
                <a:latin typeface="Microsoft Sans Serif"/>
                <a:cs typeface="Microsoft Sans Serif"/>
              </a:rPr>
              <a:t>recámaras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232257" y="5594719"/>
            <a:ext cx="854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35" dirty="0">
                <a:solidFill>
                  <a:srgbClr val="737277"/>
                </a:solidFill>
                <a:latin typeface="Microsoft Sans Serif"/>
                <a:cs typeface="Microsoft Sans Serif"/>
              </a:rPr>
              <a:t>1</a:t>
            </a:r>
            <a:r>
              <a:rPr sz="900" spc="-25" dirty="0">
                <a:solidFill>
                  <a:srgbClr val="737277"/>
                </a:solidFill>
                <a:latin typeface="Microsoft Sans Serif"/>
                <a:cs typeface="Microsoft Sans Serif"/>
              </a:rPr>
              <a:t> </a:t>
            </a:r>
            <a:r>
              <a:rPr sz="900" spc="5" dirty="0">
                <a:solidFill>
                  <a:srgbClr val="737277"/>
                </a:solidFill>
                <a:latin typeface="Microsoft Sans Serif"/>
                <a:cs typeface="Microsoft Sans Serif"/>
              </a:rPr>
              <a:t>bañ</a:t>
            </a:r>
            <a:r>
              <a:rPr sz="900" spc="10" dirty="0">
                <a:solidFill>
                  <a:srgbClr val="737277"/>
                </a:solidFill>
                <a:latin typeface="Microsoft Sans Serif"/>
                <a:cs typeface="Microsoft Sans Serif"/>
              </a:rPr>
              <a:t>o</a:t>
            </a:r>
            <a:r>
              <a:rPr sz="900" spc="-20" dirty="0">
                <a:solidFill>
                  <a:srgbClr val="737277"/>
                </a:solidFill>
                <a:latin typeface="Microsoft Sans Serif"/>
                <a:cs typeface="Microsoft Sans Serif"/>
              </a:rPr>
              <a:t> </a:t>
            </a:r>
            <a:r>
              <a:rPr sz="900" spc="10" dirty="0">
                <a:solidFill>
                  <a:srgbClr val="737277"/>
                </a:solidFill>
                <a:latin typeface="Microsoft Sans Serif"/>
                <a:cs typeface="Microsoft Sans Serif"/>
              </a:rPr>
              <a:t>completo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12361062" y="412508"/>
            <a:ext cx="1494480" cy="529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solidFill>
                  <a:schemeClr val="tx1"/>
                </a:solidFill>
              </a:rPr>
              <a:t>Nive</a:t>
            </a:r>
            <a:r>
              <a:rPr spc="-15" dirty="0">
                <a:solidFill>
                  <a:schemeClr val="tx1"/>
                </a:solidFill>
              </a:rPr>
              <a:t>l</a:t>
            </a:r>
            <a:r>
              <a:rPr spc="-140" dirty="0">
                <a:solidFill>
                  <a:schemeClr val="tx1"/>
                </a:solidFill>
              </a:rPr>
              <a:t> </a:t>
            </a:r>
            <a:r>
              <a:rPr spc="-53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2906852" y="3999873"/>
            <a:ext cx="983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Arial"/>
                <a:cs typeface="Arial"/>
              </a:rPr>
              <a:t>Nive</a:t>
            </a:r>
            <a:r>
              <a:rPr sz="2400" b="1" spc="-15" dirty="0">
                <a:latin typeface="Arial"/>
                <a:cs typeface="Arial"/>
              </a:rPr>
              <a:t>l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45" dirty="0"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337" y="539889"/>
            <a:ext cx="10091470" cy="29813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337" y="3889832"/>
            <a:ext cx="10091445" cy="298138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590916" y="5117212"/>
            <a:ext cx="32384" cy="83820"/>
          </a:xfrm>
          <a:custGeom>
            <a:avLst/>
            <a:gdLst/>
            <a:ahLst/>
            <a:cxnLst/>
            <a:rect l="l" t="t" r="r" b="b"/>
            <a:pathLst>
              <a:path w="32384" h="83820">
                <a:moveTo>
                  <a:pt x="28155" y="0"/>
                </a:moveTo>
                <a:lnTo>
                  <a:pt x="2070" y="0"/>
                </a:lnTo>
                <a:lnTo>
                  <a:pt x="546" y="482"/>
                </a:lnTo>
                <a:lnTo>
                  <a:pt x="0" y="482"/>
                </a:lnTo>
                <a:lnTo>
                  <a:pt x="18440" y="83426"/>
                </a:lnTo>
                <a:lnTo>
                  <a:pt x="32257" y="83426"/>
                </a:lnTo>
                <a:lnTo>
                  <a:pt x="25596" y="74424"/>
                </a:lnTo>
                <a:lnTo>
                  <a:pt x="20424" y="64743"/>
                </a:lnTo>
                <a:lnTo>
                  <a:pt x="17077" y="53906"/>
                </a:lnTo>
                <a:lnTo>
                  <a:pt x="15887" y="41440"/>
                </a:lnTo>
                <a:lnTo>
                  <a:pt x="16431" y="30146"/>
                </a:lnTo>
                <a:lnTo>
                  <a:pt x="18759" y="19377"/>
                </a:lnTo>
                <a:lnTo>
                  <a:pt x="22718" y="9278"/>
                </a:lnTo>
                <a:lnTo>
                  <a:pt x="28155" y="0"/>
                </a:lnTo>
                <a:close/>
              </a:path>
            </a:pathLst>
          </a:custGeom>
          <a:solidFill>
            <a:srgbClr val="7372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16017" y="5101335"/>
            <a:ext cx="120650" cy="99695"/>
          </a:xfrm>
          <a:custGeom>
            <a:avLst/>
            <a:gdLst/>
            <a:ahLst/>
            <a:cxnLst/>
            <a:rect l="l" t="t" r="r" b="b"/>
            <a:pathLst>
              <a:path w="120650" h="99695">
                <a:moveTo>
                  <a:pt x="96240" y="57315"/>
                </a:moveTo>
                <a:lnTo>
                  <a:pt x="81394" y="15887"/>
                </a:lnTo>
                <a:lnTo>
                  <a:pt x="56311" y="0"/>
                </a:lnTo>
                <a:lnTo>
                  <a:pt x="39941" y="0"/>
                </a:lnTo>
                <a:lnTo>
                  <a:pt x="8623" y="24587"/>
                </a:lnTo>
                <a:lnTo>
                  <a:pt x="0" y="57315"/>
                </a:lnTo>
                <a:lnTo>
                  <a:pt x="1295" y="69634"/>
                </a:lnTo>
                <a:lnTo>
                  <a:pt x="5054" y="80238"/>
                </a:lnTo>
                <a:lnTo>
                  <a:pt x="11010" y="89865"/>
                </a:lnTo>
                <a:lnTo>
                  <a:pt x="18935" y="99314"/>
                </a:lnTo>
                <a:lnTo>
                  <a:pt x="77304" y="99314"/>
                </a:lnTo>
                <a:lnTo>
                  <a:pt x="85013" y="90081"/>
                </a:lnTo>
                <a:lnTo>
                  <a:pt x="90995" y="80416"/>
                </a:lnTo>
                <a:lnTo>
                  <a:pt x="94869" y="69710"/>
                </a:lnTo>
                <a:lnTo>
                  <a:pt x="96240" y="57315"/>
                </a:lnTo>
                <a:close/>
              </a:path>
              <a:path w="120650" h="99695">
                <a:moveTo>
                  <a:pt x="120281" y="16370"/>
                </a:moveTo>
                <a:lnTo>
                  <a:pt x="119786" y="16370"/>
                </a:lnTo>
                <a:lnTo>
                  <a:pt x="118757" y="15887"/>
                </a:lnTo>
                <a:lnTo>
                  <a:pt x="92125" y="15887"/>
                </a:lnTo>
                <a:lnTo>
                  <a:pt x="97294" y="24866"/>
                </a:lnTo>
                <a:lnTo>
                  <a:pt x="101155" y="34861"/>
                </a:lnTo>
                <a:lnTo>
                  <a:pt x="103581" y="45732"/>
                </a:lnTo>
                <a:lnTo>
                  <a:pt x="104419" y="57315"/>
                </a:lnTo>
                <a:lnTo>
                  <a:pt x="103238" y="69850"/>
                </a:lnTo>
                <a:lnTo>
                  <a:pt x="99949" y="80810"/>
                </a:lnTo>
                <a:lnTo>
                  <a:pt x="94919" y="90512"/>
                </a:lnTo>
                <a:lnTo>
                  <a:pt x="88557" y="99314"/>
                </a:lnTo>
                <a:lnTo>
                  <a:pt x="102400" y="99314"/>
                </a:lnTo>
                <a:lnTo>
                  <a:pt x="120281" y="16370"/>
                </a:lnTo>
                <a:close/>
              </a:path>
            </a:pathLst>
          </a:custGeom>
          <a:solidFill>
            <a:srgbClr val="73727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77432" y="5079825"/>
            <a:ext cx="185331" cy="27796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1579162" y="5209844"/>
            <a:ext cx="175895" cy="148590"/>
          </a:xfrm>
          <a:custGeom>
            <a:avLst/>
            <a:gdLst/>
            <a:ahLst/>
            <a:cxnLst/>
            <a:rect l="l" t="t" r="r" b="b"/>
            <a:pathLst>
              <a:path w="175895" h="148589">
                <a:moveTo>
                  <a:pt x="123380" y="142836"/>
                </a:moveTo>
                <a:lnTo>
                  <a:pt x="112102" y="67589"/>
                </a:lnTo>
                <a:lnTo>
                  <a:pt x="105765" y="69303"/>
                </a:lnTo>
                <a:lnTo>
                  <a:pt x="99110" y="70599"/>
                </a:lnTo>
                <a:lnTo>
                  <a:pt x="92163" y="71412"/>
                </a:lnTo>
                <a:lnTo>
                  <a:pt x="84975" y="71691"/>
                </a:lnTo>
                <a:lnTo>
                  <a:pt x="77012" y="71323"/>
                </a:lnTo>
                <a:lnTo>
                  <a:pt x="69291" y="70281"/>
                </a:lnTo>
                <a:lnTo>
                  <a:pt x="61861" y="68668"/>
                </a:lnTo>
                <a:lnTo>
                  <a:pt x="54762" y="66573"/>
                </a:lnTo>
                <a:lnTo>
                  <a:pt x="43522" y="143370"/>
                </a:lnTo>
                <a:lnTo>
                  <a:pt x="43522" y="144881"/>
                </a:lnTo>
                <a:lnTo>
                  <a:pt x="46062" y="148475"/>
                </a:lnTo>
                <a:lnTo>
                  <a:pt x="121310" y="148475"/>
                </a:lnTo>
                <a:lnTo>
                  <a:pt x="123380" y="145415"/>
                </a:lnTo>
                <a:lnTo>
                  <a:pt x="123380" y="142836"/>
                </a:lnTo>
                <a:close/>
              </a:path>
              <a:path w="175895" h="148589">
                <a:moveTo>
                  <a:pt x="175590" y="2057"/>
                </a:moveTo>
                <a:lnTo>
                  <a:pt x="173545" y="0"/>
                </a:lnTo>
                <a:lnTo>
                  <a:pt x="1511" y="0"/>
                </a:lnTo>
                <a:lnTo>
                  <a:pt x="495" y="1549"/>
                </a:lnTo>
                <a:lnTo>
                  <a:pt x="0" y="3606"/>
                </a:lnTo>
                <a:lnTo>
                  <a:pt x="0" y="5651"/>
                </a:lnTo>
                <a:lnTo>
                  <a:pt x="495" y="6146"/>
                </a:lnTo>
                <a:lnTo>
                  <a:pt x="1016" y="7175"/>
                </a:lnTo>
                <a:lnTo>
                  <a:pt x="1016" y="8724"/>
                </a:lnTo>
                <a:lnTo>
                  <a:pt x="2540" y="9753"/>
                </a:lnTo>
                <a:lnTo>
                  <a:pt x="10248" y="9753"/>
                </a:lnTo>
                <a:lnTo>
                  <a:pt x="15049" y="23317"/>
                </a:lnTo>
                <a:lnTo>
                  <a:pt x="23088" y="35394"/>
                </a:lnTo>
                <a:lnTo>
                  <a:pt x="33909" y="45656"/>
                </a:lnTo>
                <a:lnTo>
                  <a:pt x="48641" y="54800"/>
                </a:lnTo>
                <a:lnTo>
                  <a:pt x="50165" y="55295"/>
                </a:lnTo>
                <a:lnTo>
                  <a:pt x="51689" y="56324"/>
                </a:lnTo>
                <a:lnTo>
                  <a:pt x="84467" y="62966"/>
                </a:lnTo>
                <a:lnTo>
                  <a:pt x="91363" y="62687"/>
                </a:lnTo>
                <a:lnTo>
                  <a:pt x="98158" y="61887"/>
                </a:lnTo>
                <a:lnTo>
                  <a:pt x="104762" y="60604"/>
                </a:lnTo>
                <a:lnTo>
                  <a:pt x="112636" y="58369"/>
                </a:lnTo>
                <a:lnTo>
                  <a:pt x="115176" y="57340"/>
                </a:lnTo>
                <a:lnTo>
                  <a:pt x="117208" y="56845"/>
                </a:lnTo>
                <a:lnTo>
                  <a:pt x="118249" y="55816"/>
                </a:lnTo>
                <a:lnTo>
                  <a:pt x="119773" y="55295"/>
                </a:lnTo>
                <a:lnTo>
                  <a:pt x="133705" y="47104"/>
                </a:lnTo>
                <a:lnTo>
                  <a:pt x="145186" y="36550"/>
                </a:lnTo>
                <a:lnTo>
                  <a:pt x="153695" y="23990"/>
                </a:lnTo>
                <a:lnTo>
                  <a:pt x="158699" y="9753"/>
                </a:lnTo>
                <a:lnTo>
                  <a:pt x="158699" y="9220"/>
                </a:lnTo>
                <a:lnTo>
                  <a:pt x="164325" y="9220"/>
                </a:lnTo>
                <a:lnTo>
                  <a:pt x="173545" y="9220"/>
                </a:lnTo>
                <a:lnTo>
                  <a:pt x="175590" y="7175"/>
                </a:lnTo>
                <a:lnTo>
                  <a:pt x="175590" y="2057"/>
                </a:lnTo>
                <a:close/>
              </a:path>
            </a:pathLst>
          </a:custGeom>
          <a:solidFill>
            <a:srgbClr val="73727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32052" y="4882211"/>
            <a:ext cx="69124" cy="6758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1583275" y="4811563"/>
            <a:ext cx="555625" cy="565785"/>
            <a:chOff x="11583275" y="4811563"/>
            <a:chExt cx="555625" cy="56578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99990" y="4867348"/>
              <a:ext cx="138709" cy="1756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583276" y="4811572"/>
              <a:ext cx="380365" cy="565785"/>
            </a:xfrm>
            <a:custGeom>
              <a:avLst/>
              <a:gdLst/>
              <a:ahLst/>
              <a:cxnLst/>
              <a:rect l="l" t="t" r="r" b="b"/>
              <a:pathLst>
                <a:path w="380365" h="565785">
                  <a:moveTo>
                    <a:pt x="74180" y="0"/>
                  </a:moveTo>
                  <a:lnTo>
                    <a:pt x="37338" y="0"/>
                  </a:lnTo>
                  <a:lnTo>
                    <a:pt x="42481" y="55791"/>
                  </a:lnTo>
                  <a:lnTo>
                    <a:pt x="65493" y="55791"/>
                  </a:lnTo>
                  <a:lnTo>
                    <a:pt x="74180" y="0"/>
                  </a:lnTo>
                  <a:close/>
                </a:path>
                <a:path w="380365" h="565785">
                  <a:moveTo>
                    <a:pt x="111061" y="139255"/>
                  </a:moveTo>
                  <a:lnTo>
                    <a:pt x="92646" y="139255"/>
                  </a:lnTo>
                  <a:lnTo>
                    <a:pt x="92646" y="157683"/>
                  </a:lnTo>
                  <a:lnTo>
                    <a:pt x="92646" y="166878"/>
                  </a:lnTo>
                  <a:lnTo>
                    <a:pt x="55765" y="166878"/>
                  </a:lnTo>
                  <a:lnTo>
                    <a:pt x="55765" y="157683"/>
                  </a:lnTo>
                  <a:lnTo>
                    <a:pt x="92646" y="157683"/>
                  </a:lnTo>
                  <a:lnTo>
                    <a:pt x="92646" y="139255"/>
                  </a:lnTo>
                  <a:lnTo>
                    <a:pt x="37338" y="139255"/>
                  </a:lnTo>
                  <a:lnTo>
                    <a:pt x="37338" y="176098"/>
                  </a:lnTo>
                  <a:lnTo>
                    <a:pt x="111061" y="176098"/>
                  </a:lnTo>
                  <a:lnTo>
                    <a:pt x="111061" y="166878"/>
                  </a:lnTo>
                  <a:lnTo>
                    <a:pt x="111061" y="157683"/>
                  </a:lnTo>
                  <a:lnTo>
                    <a:pt x="111061" y="139255"/>
                  </a:lnTo>
                  <a:close/>
                </a:path>
                <a:path w="380365" h="565785">
                  <a:moveTo>
                    <a:pt x="120281" y="120294"/>
                  </a:moveTo>
                  <a:lnTo>
                    <a:pt x="27635" y="120294"/>
                  </a:lnTo>
                  <a:lnTo>
                    <a:pt x="27635" y="129501"/>
                  </a:lnTo>
                  <a:lnTo>
                    <a:pt x="120281" y="129501"/>
                  </a:lnTo>
                  <a:lnTo>
                    <a:pt x="120281" y="120294"/>
                  </a:lnTo>
                  <a:close/>
                </a:path>
                <a:path w="380365" h="565785">
                  <a:moveTo>
                    <a:pt x="157657" y="185305"/>
                  </a:moveTo>
                  <a:lnTo>
                    <a:pt x="0" y="185305"/>
                  </a:lnTo>
                  <a:lnTo>
                    <a:pt x="0" y="212966"/>
                  </a:lnTo>
                  <a:lnTo>
                    <a:pt x="157657" y="212966"/>
                  </a:lnTo>
                  <a:lnTo>
                    <a:pt x="157657" y="185305"/>
                  </a:lnTo>
                  <a:close/>
                </a:path>
                <a:path w="380365" h="565785">
                  <a:moveTo>
                    <a:pt x="157657" y="65011"/>
                  </a:moveTo>
                  <a:lnTo>
                    <a:pt x="0" y="65011"/>
                  </a:lnTo>
                  <a:lnTo>
                    <a:pt x="0" y="92659"/>
                  </a:lnTo>
                  <a:lnTo>
                    <a:pt x="157657" y="92659"/>
                  </a:lnTo>
                  <a:lnTo>
                    <a:pt x="157657" y="65011"/>
                  </a:lnTo>
                  <a:close/>
                </a:path>
                <a:path w="380365" h="565785">
                  <a:moveTo>
                    <a:pt x="241084" y="248297"/>
                  </a:moveTo>
                  <a:lnTo>
                    <a:pt x="233438" y="241122"/>
                  </a:lnTo>
                  <a:lnTo>
                    <a:pt x="231889" y="241122"/>
                  </a:lnTo>
                  <a:lnTo>
                    <a:pt x="231889" y="252895"/>
                  </a:lnTo>
                  <a:lnTo>
                    <a:pt x="231889" y="302552"/>
                  </a:lnTo>
                  <a:lnTo>
                    <a:pt x="228790" y="306120"/>
                  </a:lnTo>
                  <a:lnTo>
                    <a:pt x="216522" y="306120"/>
                  </a:lnTo>
                  <a:lnTo>
                    <a:pt x="212953" y="303060"/>
                  </a:lnTo>
                  <a:lnTo>
                    <a:pt x="212953" y="253415"/>
                  </a:lnTo>
                  <a:lnTo>
                    <a:pt x="216001" y="249809"/>
                  </a:lnTo>
                  <a:lnTo>
                    <a:pt x="228295" y="249809"/>
                  </a:lnTo>
                  <a:lnTo>
                    <a:pt x="231889" y="252895"/>
                  </a:lnTo>
                  <a:lnTo>
                    <a:pt x="231889" y="241122"/>
                  </a:lnTo>
                  <a:lnTo>
                    <a:pt x="211404" y="241122"/>
                  </a:lnTo>
                  <a:lnTo>
                    <a:pt x="203733" y="248297"/>
                  </a:lnTo>
                  <a:lnTo>
                    <a:pt x="203733" y="307657"/>
                  </a:lnTo>
                  <a:lnTo>
                    <a:pt x="210921" y="315366"/>
                  </a:lnTo>
                  <a:lnTo>
                    <a:pt x="233438" y="315366"/>
                  </a:lnTo>
                  <a:lnTo>
                    <a:pt x="241084" y="308190"/>
                  </a:lnTo>
                  <a:lnTo>
                    <a:pt x="241084" y="306120"/>
                  </a:lnTo>
                  <a:lnTo>
                    <a:pt x="241084" y="249809"/>
                  </a:lnTo>
                  <a:lnTo>
                    <a:pt x="241084" y="248297"/>
                  </a:lnTo>
                  <a:close/>
                </a:path>
                <a:path w="380365" h="565785">
                  <a:moveTo>
                    <a:pt x="379831" y="0"/>
                  </a:moveTo>
                  <a:lnTo>
                    <a:pt x="370598" y="0"/>
                  </a:lnTo>
                  <a:lnTo>
                    <a:pt x="370598" y="9232"/>
                  </a:lnTo>
                  <a:lnTo>
                    <a:pt x="370598" y="490943"/>
                  </a:lnTo>
                  <a:lnTo>
                    <a:pt x="361403" y="490943"/>
                  </a:lnTo>
                  <a:lnTo>
                    <a:pt x="361403" y="66040"/>
                  </a:lnTo>
                  <a:lnTo>
                    <a:pt x="361403" y="57848"/>
                  </a:lnTo>
                  <a:lnTo>
                    <a:pt x="359333" y="55791"/>
                  </a:lnTo>
                  <a:lnTo>
                    <a:pt x="332740" y="55791"/>
                  </a:lnTo>
                  <a:lnTo>
                    <a:pt x="331711" y="56324"/>
                  </a:lnTo>
                  <a:lnTo>
                    <a:pt x="331190" y="57353"/>
                  </a:lnTo>
                  <a:lnTo>
                    <a:pt x="316852" y="70650"/>
                  </a:lnTo>
                  <a:lnTo>
                    <a:pt x="312254" y="67576"/>
                  </a:lnTo>
                  <a:lnTo>
                    <a:pt x="306108" y="69126"/>
                  </a:lnTo>
                  <a:lnTo>
                    <a:pt x="302539" y="70650"/>
                  </a:lnTo>
                  <a:lnTo>
                    <a:pt x="319417" y="87541"/>
                  </a:lnTo>
                  <a:lnTo>
                    <a:pt x="320421" y="84988"/>
                  </a:lnTo>
                  <a:lnTo>
                    <a:pt x="320954" y="82423"/>
                  </a:lnTo>
                  <a:lnTo>
                    <a:pt x="321449" y="80378"/>
                  </a:lnTo>
                  <a:lnTo>
                    <a:pt x="331876" y="70650"/>
                  </a:lnTo>
                  <a:lnTo>
                    <a:pt x="336816" y="66040"/>
                  </a:lnTo>
                  <a:lnTo>
                    <a:pt x="353199" y="66040"/>
                  </a:lnTo>
                  <a:lnTo>
                    <a:pt x="353199" y="491972"/>
                  </a:lnTo>
                  <a:lnTo>
                    <a:pt x="194500" y="491972"/>
                  </a:lnTo>
                  <a:lnTo>
                    <a:pt x="194500" y="9232"/>
                  </a:lnTo>
                  <a:lnTo>
                    <a:pt x="370598" y="9232"/>
                  </a:lnTo>
                  <a:lnTo>
                    <a:pt x="370598" y="0"/>
                  </a:lnTo>
                  <a:lnTo>
                    <a:pt x="185305" y="0"/>
                  </a:lnTo>
                  <a:lnTo>
                    <a:pt x="185305" y="565175"/>
                  </a:lnTo>
                  <a:lnTo>
                    <a:pt x="379831" y="565175"/>
                  </a:lnTo>
                  <a:lnTo>
                    <a:pt x="379831" y="491972"/>
                  </a:lnTo>
                  <a:lnTo>
                    <a:pt x="379831" y="490943"/>
                  </a:lnTo>
                  <a:lnTo>
                    <a:pt x="379831" y="9232"/>
                  </a:lnTo>
                  <a:lnTo>
                    <a:pt x="379831" y="0"/>
                  </a:lnTo>
                  <a:close/>
                </a:path>
              </a:pathLst>
            </a:custGeom>
            <a:solidFill>
              <a:srgbClr val="73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3373938" y="5037200"/>
            <a:ext cx="536575" cy="339725"/>
          </a:xfrm>
          <a:custGeom>
            <a:avLst/>
            <a:gdLst/>
            <a:ahLst/>
            <a:cxnLst/>
            <a:rect l="l" t="t" r="r" b="b"/>
            <a:pathLst>
              <a:path w="536575" h="339725">
                <a:moveTo>
                  <a:pt x="142684" y="236740"/>
                </a:moveTo>
                <a:lnTo>
                  <a:pt x="125158" y="215531"/>
                </a:lnTo>
                <a:lnTo>
                  <a:pt x="125158" y="234162"/>
                </a:lnTo>
                <a:lnTo>
                  <a:pt x="125158" y="239306"/>
                </a:lnTo>
                <a:lnTo>
                  <a:pt x="123075" y="241401"/>
                </a:lnTo>
                <a:lnTo>
                  <a:pt x="17526" y="241401"/>
                </a:lnTo>
                <a:lnTo>
                  <a:pt x="17526" y="232079"/>
                </a:lnTo>
                <a:lnTo>
                  <a:pt x="123075" y="232079"/>
                </a:lnTo>
                <a:lnTo>
                  <a:pt x="125158" y="234162"/>
                </a:lnTo>
                <a:lnTo>
                  <a:pt x="125158" y="215531"/>
                </a:lnTo>
                <a:lnTo>
                  <a:pt x="120497" y="214579"/>
                </a:lnTo>
                <a:lnTo>
                  <a:pt x="97980" y="214579"/>
                </a:lnTo>
                <a:lnTo>
                  <a:pt x="97980" y="187566"/>
                </a:lnTo>
                <a:lnTo>
                  <a:pt x="93853" y="165252"/>
                </a:lnTo>
                <a:lnTo>
                  <a:pt x="82511" y="146481"/>
                </a:lnTo>
                <a:lnTo>
                  <a:pt x="80467" y="144856"/>
                </a:lnTo>
                <a:lnTo>
                  <a:pt x="80467" y="187566"/>
                </a:lnTo>
                <a:lnTo>
                  <a:pt x="80467" y="214579"/>
                </a:lnTo>
                <a:lnTo>
                  <a:pt x="26466" y="214579"/>
                </a:lnTo>
                <a:lnTo>
                  <a:pt x="26466" y="196316"/>
                </a:lnTo>
                <a:lnTo>
                  <a:pt x="44335" y="196316"/>
                </a:lnTo>
                <a:lnTo>
                  <a:pt x="44335" y="178816"/>
                </a:lnTo>
                <a:lnTo>
                  <a:pt x="44335" y="143535"/>
                </a:lnTo>
                <a:lnTo>
                  <a:pt x="58661" y="149072"/>
                </a:lnTo>
                <a:lnTo>
                  <a:pt x="70116" y="158915"/>
                </a:lnTo>
                <a:lnTo>
                  <a:pt x="77711" y="172072"/>
                </a:lnTo>
                <a:lnTo>
                  <a:pt x="80467" y="187566"/>
                </a:lnTo>
                <a:lnTo>
                  <a:pt x="80467" y="144856"/>
                </a:lnTo>
                <a:lnTo>
                  <a:pt x="78828" y="143535"/>
                </a:lnTo>
                <a:lnTo>
                  <a:pt x="65481" y="132816"/>
                </a:lnTo>
                <a:lnTo>
                  <a:pt x="44335" y="125793"/>
                </a:lnTo>
                <a:lnTo>
                  <a:pt x="44335" y="22161"/>
                </a:lnTo>
                <a:lnTo>
                  <a:pt x="43395" y="17513"/>
                </a:lnTo>
                <a:lnTo>
                  <a:pt x="42595" y="13538"/>
                </a:lnTo>
                <a:lnTo>
                  <a:pt x="37833" y="6489"/>
                </a:lnTo>
                <a:lnTo>
                  <a:pt x="30784" y="1739"/>
                </a:lnTo>
                <a:lnTo>
                  <a:pt x="26822" y="952"/>
                </a:lnTo>
                <a:lnTo>
                  <a:pt x="26822" y="19596"/>
                </a:lnTo>
                <a:lnTo>
                  <a:pt x="26822" y="178816"/>
                </a:lnTo>
                <a:lnTo>
                  <a:pt x="17526" y="178816"/>
                </a:lnTo>
                <a:lnTo>
                  <a:pt x="17526" y="19596"/>
                </a:lnTo>
                <a:lnTo>
                  <a:pt x="19608" y="17513"/>
                </a:lnTo>
                <a:lnTo>
                  <a:pt x="24739" y="17513"/>
                </a:lnTo>
                <a:lnTo>
                  <a:pt x="26822" y="19596"/>
                </a:lnTo>
                <a:lnTo>
                  <a:pt x="26822" y="952"/>
                </a:lnTo>
                <a:lnTo>
                  <a:pt x="0" y="22161"/>
                </a:lnTo>
                <a:lnTo>
                  <a:pt x="0" y="196316"/>
                </a:lnTo>
                <a:lnTo>
                  <a:pt x="8940" y="196316"/>
                </a:lnTo>
                <a:lnTo>
                  <a:pt x="8940" y="214579"/>
                </a:lnTo>
                <a:lnTo>
                  <a:pt x="0" y="214579"/>
                </a:lnTo>
                <a:lnTo>
                  <a:pt x="0" y="258902"/>
                </a:lnTo>
                <a:lnTo>
                  <a:pt x="8940" y="258902"/>
                </a:lnTo>
                <a:lnTo>
                  <a:pt x="8940" y="339559"/>
                </a:lnTo>
                <a:lnTo>
                  <a:pt x="26466" y="339559"/>
                </a:lnTo>
                <a:lnTo>
                  <a:pt x="26466" y="258902"/>
                </a:lnTo>
                <a:lnTo>
                  <a:pt x="116484" y="258902"/>
                </a:lnTo>
                <a:lnTo>
                  <a:pt x="116484" y="339559"/>
                </a:lnTo>
                <a:lnTo>
                  <a:pt x="133985" y="339559"/>
                </a:lnTo>
                <a:lnTo>
                  <a:pt x="133985" y="254304"/>
                </a:lnTo>
                <a:lnTo>
                  <a:pt x="139268" y="250228"/>
                </a:lnTo>
                <a:lnTo>
                  <a:pt x="142684" y="243878"/>
                </a:lnTo>
                <a:lnTo>
                  <a:pt x="142684" y="241401"/>
                </a:lnTo>
                <a:lnTo>
                  <a:pt x="142684" y="236740"/>
                </a:lnTo>
                <a:close/>
              </a:path>
              <a:path w="536575" h="339725">
                <a:moveTo>
                  <a:pt x="312724" y="133819"/>
                </a:moveTo>
                <a:lnTo>
                  <a:pt x="223316" y="133819"/>
                </a:lnTo>
                <a:lnTo>
                  <a:pt x="223316" y="151599"/>
                </a:lnTo>
                <a:lnTo>
                  <a:pt x="259270" y="151599"/>
                </a:lnTo>
                <a:lnTo>
                  <a:pt x="259270" y="303999"/>
                </a:lnTo>
                <a:lnTo>
                  <a:pt x="276796" y="303999"/>
                </a:lnTo>
                <a:lnTo>
                  <a:pt x="276796" y="151599"/>
                </a:lnTo>
                <a:lnTo>
                  <a:pt x="312724" y="151599"/>
                </a:lnTo>
                <a:lnTo>
                  <a:pt x="312724" y="133819"/>
                </a:lnTo>
                <a:close/>
              </a:path>
              <a:path w="536575" h="339725">
                <a:moveTo>
                  <a:pt x="419823" y="102628"/>
                </a:moveTo>
                <a:lnTo>
                  <a:pt x="418884" y="97980"/>
                </a:lnTo>
                <a:lnTo>
                  <a:pt x="418084" y="94005"/>
                </a:lnTo>
                <a:lnTo>
                  <a:pt x="413334" y="86969"/>
                </a:lnTo>
                <a:lnTo>
                  <a:pt x="406285" y="82207"/>
                </a:lnTo>
                <a:lnTo>
                  <a:pt x="402310" y="81407"/>
                </a:lnTo>
                <a:lnTo>
                  <a:pt x="402310" y="100063"/>
                </a:lnTo>
                <a:lnTo>
                  <a:pt x="402310" y="105194"/>
                </a:lnTo>
                <a:lnTo>
                  <a:pt x="400227" y="107289"/>
                </a:lnTo>
                <a:lnTo>
                  <a:pt x="135826" y="107289"/>
                </a:lnTo>
                <a:lnTo>
                  <a:pt x="133743" y="105194"/>
                </a:lnTo>
                <a:lnTo>
                  <a:pt x="133743" y="100063"/>
                </a:lnTo>
                <a:lnTo>
                  <a:pt x="135826" y="97980"/>
                </a:lnTo>
                <a:lnTo>
                  <a:pt x="400227" y="97980"/>
                </a:lnTo>
                <a:lnTo>
                  <a:pt x="402310" y="100063"/>
                </a:lnTo>
                <a:lnTo>
                  <a:pt x="402310" y="81407"/>
                </a:lnTo>
                <a:lnTo>
                  <a:pt x="397675" y="80467"/>
                </a:lnTo>
                <a:lnTo>
                  <a:pt x="138379" y="80467"/>
                </a:lnTo>
                <a:lnTo>
                  <a:pt x="129781" y="82207"/>
                </a:lnTo>
                <a:lnTo>
                  <a:pt x="122732" y="86969"/>
                </a:lnTo>
                <a:lnTo>
                  <a:pt x="117983" y="94005"/>
                </a:lnTo>
                <a:lnTo>
                  <a:pt x="116230" y="102628"/>
                </a:lnTo>
                <a:lnTo>
                  <a:pt x="117983" y="111239"/>
                </a:lnTo>
                <a:lnTo>
                  <a:pt x="122732" y="118287"/>
                </a:lnTo>
                <a:lnTo>
                  <a:pt x="129781" y="123050"/>
                </a:lnTo>
                <a:lnTo>
                  <a:pt x="138379" y="124790"/>
                </a:lnTo>
                <a:lnTo>
                  <a:pt x="397675" y="124790"/>
                </a:lnTo>
                <a:lnTo>
                  <a:pt x="406285" y="123050"/>
                </a:lnTo>
                <a:lnTo>
                  <a:pt x="413334" y="118287"/>
                </a:lnTo>
                <a:lnTo>
                  <a:pt x="418084" y="111239"/>
                </a:lnTo>
                <a:lnTo>
                  <a:pt x="418884" y="107289"/>
                </a:lnTo>
                <a:lnTo>
                  <a:pt x="419823" y="102628"/>
                </a:lnTo>
                <a:close/>
              </a:path>
              <a:path w="536575" h="339725">
                <a:moveTo>
                  <a:pt x="536054" y="22161"/>
                </a:moveTo>
                <a:lnTo>
                  <a:pt x="535114" y="17513"/>
                </a:lnTo>
                <a:lnTo>
                  <a:pt x="534314" y="13538"/>
                </a:lnTo>
                <a:lnTo>
                  <a:pt x="529551" y="6489"/>
                </a:lnTo>
                <a:lnTo>
                  <a:pt x="522516" y="1739"/>
                </a:lnTo>
                <a:lnTo>
                  <a:pt x="518541" y="939"/>
                </a:lnTo>
                <a:lnTo>
                  <a:pt x="518541" y="19596"/>
                </a:lnTo>
                <a:lnTo>
                  <a:pt x="518541" y="178816"/>
                </a:lnTo>
                <a:lnTo>
                  <a:pt x="518541" y="232079"/>
                </a:lnTo>
                <a:lnTo>
                  <a:pt x="518541" y="241401"/>
                </a:lnTo>
                <a:lnTo>
                  <a:pt x="412978" y="241401"/>
                </a:lnTo>
                <a:lnTo>
                  <a:pt x="410883" y="239306"/>
                </a:lnTo>
                <a:lnTo>
                  <a:pt x="410883" y="234162"/>
                </a:lnTo>
                <a:lnTo>
                  <a:pt x="412978" y="232079"/>
                </a:lnTo>
                <a:lnTo>
                  <a:pt x="518541" y="232079"/>
                </a:lnTo>
                <a:lnTo>
                  <a:pt x="518541" y="178816"/>
                </a:lnTo>
                <a:lnTo>
                  <a:pt x="509600" y="178816"/>
                </a:lnTo>
                <a:lnTo>
                  <a:pt x="509600" y="196316"/>
                </a:lnTo>
                <a:lnTo>
                  <a:pt x="509600" y="214579"/>
                </a:lnTo>
                <a:lnTo>
                  <a:pt x="455599" y="214579"/>
                </a:lnTo>
                <a:lnTo>
                  <a:pt x="455599" y="187566"/>
                </a:lnTo>
                <a:lnTo>
                  <a:pt x="458355" y="172072"/>
                </a:lnTo>
                <a:lnTo>
                  <a:pt x="465950" y="158915"/>
                </a:lnTo>
                <a:lnTo>
                  <a:pt x="477405" y="149072"/>
                </a:lnTo>
                <a:lnTo>
                  <a:pt x="491731" y="143535"/>
                </a:lnTo>
                <a:lnTo>
                  <a:pt x="491731" y="196316"/>
                </a:lnTo>
                <a:lnTo>
                  <a:pt x="509600" y="196316"/>
                </a:lnTo>
                <a:lnTo>
                  <a:pt x="509600" y="178816"/>
                </a:lnTo>
                <a:lnTo>
                  <a:pt x="509244" y="178816"/>
                </a:lnTo>
                <a:lnTo>
                  <a:pt x="509244" y="143535"/>
                </a:lnTo>
                <a:lnTo>
                  <a:pt x="509244" y="19596"/>
                </a:lnTo>
                <a:lnTo>
                  <a:pt x="511327" y="17513"/>
                </a:lnTo>
                <a:lnTo>
                  <a:pt x="516458" y="17513"/>
                </a:lnTo>
                <a:lnTo>
                  <a:pt x="518541" y="19596"/>
                </a:lnTo>
                <a:lnTo>
                  <a:pt x="518541" y="939"/>
                </a:lnTo>
                <a:lnTo>
                  <a:pt x="491731" y="22161"/>
                </a:lnTo>
                <a:lnTo>
                  <a:pt x="491731" y="125793"/>
                </a:lnTo>
                <a:lnTo>
                  <a:pt x="470573" y="132816"/>
                </a:lnTo>
                <a:lnTo>
                  <a:pt x="453555" y="146481"/>
                </a:lnTo>
                <a:lnTo>
                  <a:pt x="442201" y="165252"/>
                </a:lnTo>
                <a:lnTo>
                  <a:pt x="438073" y="187566"/>
                </a:lnTo>
                <a:lnTo>
                  <a:pt x="438073" y="214579"/>
                </a:lnTo>
                <a:lnTo>
                  <a:pt x="415556" y="214579"/>
                </a:lnTo>
                <a:lnTo>
                  <a:pt x="406933" y="216319"/>
                </a:lnTo>
                <a:lnTo>
                  <a:pt x="399884" y="221068"/>
                </a:lnTo>
                <a:lnTo>
                  <a:pt x="395122" y="228117"/>
                </a:lnTo>
                <a:lnTo>
                  <a:pt x="393382" y="236740"/>
                </a:lnTo>
                <a:lnTo>
                  <a:pt x="393382" y="243878"/>
                </a:lnTo>
                <a:lnTo>
                  <a:pt x="396798" y="250228"/>
                </a:lnTo>
                <a:lnTo>
                  <a:pt x="402082" y="254304"/>
                </a:lnTo>
                <a:lnTo>
                  <a:pt x="402082" y="339559"/>
                </a:lnTo>
                <a:lnTo>
                  <a:pt x="419582" y="339559"/>
                </a:lnTo>
                <a:lnTo>
                  <a:pt x="419582" y="258902"/>
                </a:lnTo>
                <a:lnTo>
                  <a:pt x="509600" y="258902"/>
                </a:lnTo>
                <a:lnTo>
                  <a:pt x="509600" y="339559"/>
                </a:lnTo>
                <a:lnTo>
                  <a:pt x="527126" y="339559"/>
                </a:lnTo>
                <a:lnTo>
                  <a:pt x="527126" y="258902"/>
                </a:lnTo>
                <a:lnTo>
                  <a:pt x="536054" y="258902"/>
                </a:lnTo>
                <a:lnTo>
                  <a:pt x="536054" y="241401"/>
                </a:lnTo>
                <a:lnTo>
                  <a:pt x="536054" y="232079"/>
                </a:lnTo>
                <a:lnTo>
                  <a:pt x="536054" y="214579"/>
                </a:lnTo>
                <a:lnTo>
                  <a:pt x="527126" y="214579"/>
                </a:lnTo>
                <a:lnTo>
                  <a:pt x="527126" y="196316"/>
                </a:lnTo>
                <a:lnTo>
                  <a:pt x="536054" y="196316"/>
                </a:lnTo>
                <a:lnTo>
                  <a:pt x="536054" y="178816"/>
                </a:lnTo>
                <a:lnTo>
                  <a:pt x="536054" y="22161"/>
                </a:lnTo>
                <a:close/>
              </a:path>
            </a:pathLst>
          </a:custGeom>
          <a:solidFill>
            <a:srgbClr val="7372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373926" y="4804244"/>
            <a:ext cx="536575" cy="304800"/>
          </a:xfrm>
          <a:custGeom>
            <a:avLst/>
            <a:gdLst/>
            <a:ahLst/>
            <a:cxnLst/>
            <a:rect l="l" t="t" r="r" b="b"/>
            <a:pathLst>
              <a:path w="536575" h="304800">
                <a:moveTo>
                  <a:pt x="276783" y="143357"/>
                </a:moveTo>
                <a:lnTo>
                  <a:pt x="259283" y="143357"/>
                </a:lnTo>
                <a:lnTo>
                  <a:pt x="259283" y="304304"/>
                </a:lnTo>
                <a:lnTo>
                  <a:pt x="276783" y="304304"/>
                </a:lnTo>
                <a:lnTo>
                  <a:pt x="276783" y="143357"/>
                </a:lnTo>
                <a:close/>
              </a:path>
              <a:path w="536575" h="304800">
                <a:moveTo>
                  <a:pt x="536054" y="92417"/>
                </a:moveTo>
                <a:lnTo>
                  <a:pt x="501015" y="80340"/>
                </a:lnTo>
                <a:lnTo>
                  <a:pt x="501015" y="98856"/>
                </a:lnTo>
                <a:lnTo>
                  <a:pt x="405015" y="98856"/>
                </a:lnTo>
                <a:lnTo>
                  <a:pt x="375424" y="77152"/>
                </a:lnTo>
                <a:lnTo>
                  <a:pt x="375424" y="98856"/>
                </a:lnTo>
                <a:lnTo>
                  <a:pt x="160655" y="98856"/>
                </a:lnTo>
                <a:lnTo>
                  <a:pt x="245884" y="36347"/>
                </a:lnTo>
                <a:lnTo>
                  <a:pt x="268033" y="20104"/>
                </a:lnTo>
                <a:lnTo>
                  <a:pt x="375424" y="98856"/>
                </a:lnTo>
                <a:lnTo>
                  <a:pt x="375424" y="77152"/>
                </a:lnTo>
                <a:lnTo>
                  <a:pt x="319798" y="36347"/>
                </a:lnTo>
                <a:lnTo>
                  <a:pt x="501015" y="98856"/>
                </a:lnTo>
                <a:lnTo>
                  <a:pt x="501015" y="80340"/>
                </a:lnTo>
                <a:lnTo>
                  <a:pt x="373443" y="36347"/>
                </a:lnTo>
                <a:lnTo>
                  <a:pt x="326339" y="20104"/>
                </a:lnTo>
                <a:lnTo>
                  <a:pt x="268033" y="0"/>
                </a:lnTo>
                <a:lnTo>
                  <a:pt x="216281" y="17856"/>
                </a:lnTo>
                <a:lnTo>
                  <a:pt x="216281" y="36347"/>
                </a:lnTo>
                <a:lnTo>
                  <a:pt x="131064" y="98856"/>
                </a:lnTo>
                <a:lnTo>
                  <a:pt x="35064" y="98856"/>
                </a:lnTo>
                <a:lnTo>
                  <a:pt x="216281" y="36347"/>
                </a:lnTo>
                <a:lnTo>
                  <a:pt x="216281" y="17856"/>
                </a:lnTo>
                <a:lnTo>
                  <a:pt x="0" y="92417"/>
                </a:lnTo>
                <a:lnTo>
                  <a:pt x="0" y="116344"/>
                </a:lnTo>
                <a:lnTo>
                  <a:pt x="259270" y="116344"/>
                </a:lnTo>
                <a:lnTo>
                  <a:pt x="259270" y="134429"/>
                </a:lnTo>
                <a:lnTo>
                  <a:pt x="276796" y="134429"/>
                </a:lnTo>
                <a:lnTo>
                  <a:pt x="276796" y="116344"/>
                </a:lnTo>
                <a:lnTo>
                  <a:pt x="536054" y="116344"/>
                </a:lnTo>
                <a:lnTo>
                  <a:pt x="536054" y="98856"/>
                </a:lnTo>
                <a:lnTo>
                  <a:pt x="536054" y="92417"/>
                </a:lnTo>
                <a:close/>
              </a:path>
            </a:pathLst>
          </a:custGeom>
          <a:solidFill>
            <a:srgbClr val="7372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53175" y="4973129"/>
            <a:ext cx="403860" cy="403860"/>
          </a:xfrm>
          <a:custGeom>
            <a:avLst/>
            <a:gdLst/>
            <a:ahLst/>
            <a:cxnLst/>
            <a:rect l="l" t="t" r="r" b="b"/>
            <a:pathLst>
              <a:path w="403859" h="403860">
                <a:moveTo>
                  <a:pt x="254876" y="263588"/>
                </a:moveTo>
                <a:lnTo>
                  <a:pt x="250190" y="243611"/>
                </a:lnTo>
                <a:lnTo>
                  <a:pt x="238721" y="227355"/>
                </a:lnTo>
                <a:lnTo>
                  <a:pt x="222072" y="216433"/>
                </a:lnTo>
                <a:lnTo>
                  <a:pt x="201815" y="212432"/>
                </a:lnTo>
                <a:lnTo>
                  <a:pt x="181571" y="216433"/>
                </a:lnTo>
                <a:lnTo>
                  <a:pt x="164909" y="227355"/>
                </a:lnTo>
                <a:lnTo>
                  <a:pt x="153441" y="243611"/>
                </a:lnTo>
                <a:lnTo>
                  <a:pt x="148755" y="263588"/>
                </a:lnTo>
                <a:lnTo>
                  <a:pt x="151612" y="264833"/>
                </a:lnTo>
                <a:lnTo>
                  <a:pt x="154406" y="265531"/>
                </a:lnTo>
                <a:lnTo>
                  <a:pt x="166179" y="265531"/>
                </a:lnTo>
                <a:lnTo>
                  <a:pt x="178346" y="259575"/>
                </a:lnTo>
                <a:lnTo>
                  <a:pt x="184442" y="257314"/>
                </a:lnTo>
                <a:lnTo>
                  <a:pt x="192138" y="255600"/>
                </a:lnTo>
                <a:lnTo>
                  <a:pt x="201815" y="254914"/>
                </a:lnTo>
                <a:lnTo>
                  <a:pt x="211493" y="255600"/>
                </a:lnTo>
                <a:lnTo>
                  <a:pt x="219176" y="257314"/>
                </a:lnTo>
                <a:lnTo>
                  <a:pt x="225285" y="259575"/>
                </a:lnTo>
                <a:lnTo>
                  <a:pt x="237439" y="265531"/>
                </a:lnTo>
                <a:lnTo>
                  <a:pt x="249212" y="265531"/>
                </a:lnTo>
                <a:lnTo>
                  <a:pt x="252006" y="264833"/>
                </a:lnTo>
                <a:lnTo>
                  <a:pt x="254876" y="263588"/>
                </a:lnTo>
                <a:close/>
              </a:path>
              <a:path w="403859" h="403860">
                <a:moveTo>
                  <a:pt x="403606" y="127469"/>
                </a:moveTo>
                <a:lnTo>
                  <a:pt x="286778" y="127469"/>
                </a:lnTo>
                <a:lnTo>
                  <a:pt x="286778" y="265531"/>
                </a:lnTo>
                <a:lnTo>
                  <a:pt x="280111" y="298615"/>
                </a:lnTo>
                <a:lnTo>
                  <a:pt x="261899" y="325628"/>
                </a:lnTo>
                <a:lnTo>
                  <a:pt x="234899" y="343839"/>
                </a:lnTo>
                <a:lnTo>
                  <a:pt x="201815" y="350507"/>
                </a:lnTo>
                <a:lnTo>
                  <a:pt x="168744" y="343839"/>
                </a:lnTo>
                <a:lnTo>
                  <a:pt x="141744" y="325628"/>
                </a:lnTo>
                <a:lnTo>
                  <a:pt x="123532" y="298615"/>
                </a:lnTo>
                <a:lnTo>
                  <a:pt x="116852" y="265531"/>
                </a:lnTo>
                <a:lnTo>
                  <a:pt x="123532" y="232460"/>
                </a:lnTo>
                <a:lnTo>
                  <a:pt x="141744" y="205447"/>
                </a:lnTo>
                <a:lnTo>
                  <a:pt x="168744" y="187248"/>
                </a:lnTo>
                <a:lnTo>
                  <a:pt x="201815" y="180568"/>
                </a:lnTo>
                <a:lnTo>
                  <a:pt x="234899" y="187248"/>
                </a:lnTo>
                <a:lnTo>
                  <a:pt x="261899" y="205447"/>
                </a:lnTo>
                <a:lnTo>
                  <a:pt x="280111" y="232460"/>
                </a:lnTo>
                <a:lnTo>
                  <a:pt x="286778" y="265531"/>
                </a:lnTo>
                <a:lnTo>
                  <a:pt x="286778" y="127469"/>
                </a:lnTo>
                <a:lnTo>
                  <a:pt x="0" y="127469"/>
                </a:lnTo>
                <a:lnTo>
                  <a:pt x="0" y="403618"/>
                </a:lnTo>
                <a:lnTo>
                  <a:pt x="403606" y="403618"/>
                </a:lnTo>
                <a:lnTo>
                  <a:pt x="403606" y="350507"/>
                </a:lnTo>
                <a:lnTo>
                  <a:pt x="403606" y="180568"/>
                </a:lnTo>
                <a:lnTo>
                  <a:pt x="403606" y="127469"/>
                </a:lnTo>
                <a:close/>
              </a:path>
              <a:path w="403859" h="403860">
                <a:moveTo>
                  <a:pt x="403618" y="0"/>
                </a:moveTo>
                <a:lnTo>
                  <a:pt x="196519" y="0"/>
                </a:lnTo>
                <a:lnTo>
                  <a:pt x="196519" y="47790"/>
                </a:lnTo>
                <a:lnTo>
                  <a:pt x="194843" y="56057"/>
                </a:lnTo>
                <a:lnTo>
                  <a:pt x="190284" y="62814"/>
                </a:lnTo>
                <a:lnTo>
                  <a:pt x="183527" y="67373"/>
                </a:lnTo>
                <a:lnTo>
                  <a:pt x="175272" y="69037"/>
                </a:lnTo>
                <a:lnTo>
                  <a:pt x="167005" y="67373"/>
                </a:lnTo>
                <a:lnTo>
                  <a:pt x="160248" y="62814"/>
                </a:lnTo>
                <a:lnTo>
                  <a:pt x="155689" y="56057"/>
                </a:lnTo>
                <a:lnTo>
                  <a:pt x="154025" y="47790"/>
                </a:lnTo>
                <a:lnTo>
                  <a:pt x="155689" y="39535"/>
                </a:lnTo>
                <a:lnTo>
                  <a:pt x="160248" y="32791"/>
                </a:lnTo>
                <a:lnTo>
                  <a:pt x="167005" y="28232"/>
                </a:lnTo>
                <a:lnTo>
                  <a:pt x="175272" y="26555"/>
                </a:lnTo>
                <a:lnTo>
                  <a:pt x="183527" y="28232"/>
                </a:lnTo>
                <a:lnTo>
                  <a:pt x="190284" y="32791"/>
                </a:lnTo>
                <a:lnTo>
                  <a:pt x="194843" y="39535"/>
                </a:lnTo>
                <a:lnTo>
                  <a:pt x="196519" y="47790"/>
                </a:lnTo>
                <a:lnTo>
                  <a:pt x="196519" y="0"/>
                </a:lnTo>
                <a:lnTo>
                  <a:pt x="106222" y="0"/>
                </a:lnTo>
                <a:lnTo>
                  <a:pt x="106222" y="47790"/>
                </a:lnTo>
                <a:lnTo>
                  <a:pt x="104546" y="56057"/>
                </a:lnTo>
                <a:lnTo>
                  <a:pt x="99987" y="62814"/>
                </a:lnTo>
                <a:lnTo>
                  <a:pt x="93243" y="67373"/>
                </a:lnTo>
                <a:lnTo>
                  <a:pt x="84988" y="69037"/>
                </a:lnTo>
                <a:lnTo>
                  <a:pt x="76720" y="67373"/>
                </a:lnTo>
                <a:lnTo>
                  <a:pt x="69964" y="62814"/>
                </a:lnTo>
                <a:lnTo>
                  <a:pt x="65405" y="56057"/>
                </a:lnTo>
                <a:lnTo>
                  <a:pt x="63741" y="47790"/>
                </a:lnTo>
                <a:lnTo>
                  <a:pt x="65405" y="39535"/>
                </a:lnTo>
                <a:lnTo>
                  <a:pt x="69964" y="32791"/>
                </a:lnTo>
                <a:lnTo>
                  <a:pt x="76720" y="28232"/>
                </a:lnTo>
                <a:lnTo>
                  <a:pt x="84988" y="26555"/>
                </a:lnTo>
                <a:lnTo>
                  <a:pt x="93243" y="28232"/>
                </a:lnTo>
                <a:lnTo>
                  <a:pt x="99987" y="32791"/>
                </a:lnTo>
                <a:lnTo>
                  <a:pt x="104546" y="39535"/>
                </a:lnTo>
                <a:lnTo>
                  <a:pt x="106222" y="47790"/>
                </a:lnTo>
                <a:lnTo>
                  <a:pt x="106222" y="0"/>
                </a:lnTo>
                <a:lnTo>
                  <a:pt x="12" y="0"/>
                </a:lnTo>
                <a:lnTo>
                  <a:pt x="12" y="95592"/>
                </a:lnTo>
                <a:lnTo>
                  <a:pt x="403618" y="95592"/>
                </a:lnTo>
                <a:lnTo>
                  <a:pt x="403618" y="69037"/>
                </a:lnTo>
                <a:lnTo>
                  <a:pt x="403618" y="26555"/>
                </a:lnTo>
                <a:lnTo>
                  <a:pt x="403618" y="0"/>
                </a:lnTo>
                <a:close/>
              </a:path>
            </a:pathLst>
          </a:custGeom>
          <a:solidFill>
            <a:srgbClr val="73727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91464" y="5464619"/>
            <a:ext cx="107645" cy="9321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3784834" y="5464619"/>
            <a:ext cx="107950" cy="224154"/>
            <a:chOff x="13784834" y="5464619"/>
            <a:chExt cx="107950" cy="224154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84834" y="5464619"/>
              <a:ext cx="107645" cy="93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29550" y="5491441"/>
              <a:ext cx="62928" cy="197078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029160" y="5385396"/>
            <a:ext cx="80873" cy="14386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597255" y="5349916"/>
            <a:ext cx="89420" cy="22199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622697" y="5384875"/>
            <a:ext cx="79857" cy="8192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768594" y="5366473"/>
            <a:ext cx="194525" cy="56516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597253" y="5366651"/>
            <a:ext cx="89420" cy="2664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373951" y="5366473"/>
            <a:ext cx="142671" cy="33954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553187" y="5366461"/>
            <a:ext cx="403605" cy="27616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767320" y="5366473"/>
            <a:ext cx="142671" cy="339521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1443951" y="5579005"/>
            <a:ext cx="854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35" dirty="0">
                <a:solidFill>
                  <a:srgbClr val="737277"/>
                </a:solidFill>
                <a:latin typeface="Microsoft Sans Serif"/>
                <a:cs typeface="Microsoft Sans Serif"/>
              </a:rPr>
              <a:t>1</a:t>
            </a:r>
            <a:r>
              <a:rPr sz="900" spc="-25" dirty="0">
                <a:solidFill>
                  <a:srgbClr val="737277"/>
                </a:solidFill>
                <a:latin typeface="Microsoft Sans Serif"/>
                <a:cs typeface="Microsoft Sans Serif"/>
              </a:rPr>
              <a:t> </a:t>
            </a:r>
            <a:r>
              <a:rPr sz="900" spc="5" dirty="0">
                <a:solidFill>
                  <a:srgbClr val="737277"/>
                </a:solidFill>
                <a:latin typeface="Microsoft Sans Serif"/>
                <a:cs typeface="Microsoft Sans Serif"/>
              </a:rPr>
              <a:t>bañ</a:t>
            </a:r>
            <a:r>
              <a:rPr sz="900" spc="10" dirty="0">
                <a:solidFill>
                  <a:srgbClr val="737277"/>
                </a:solidFill>
                <a:latin typeface="Microsoft Sans Serif"/>
                <a:cs typeface="Microsoft Sans Serif"/>
              </a:rPr>
              <a:t>o</a:t>
            </a:r>
            <a:r>
              <a:rPr sz="900" spc="-20" dirty="0">
                <a:solidFill>
                  <a:srgbClr val="737277"/>
                </a:solidFill>
                <a:latin typeface="Microsoft Sans Serif"/>
                <a:cs typeface="Microsoft Sans Serif"/>
              </a:rPr>
              <a:t> </a:t>
            </a:r>
            <a:r>
              <a:rPr sz="900" spc="10" dirty="0">
                <a:solidFill>
                  <a:srgbClr val="737277"/>
                </a:solidFill>
                <a:latin typeface="Microsoft Sans Serif"/>
                <a:cs typeface="Microsoft Sans Serif"/>
              </a:rPr>
              <a:t>completo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534259" y="5579005"/>
            <a:ext cx="442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 marR="5080" indent="-14604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737277"/>
                </a:solidFill>
                <a:latin typeface="Microsoft Sans Serif"/>
                <a:cs typeface="Microsoft Sans Serif"/>
              </a:rPr>
              <a:t>Patio</a:t>
            </a:r>
            <a:r>
              <a:rPr sz="900" spc="-20" dirty="0">
                <a:solidFill>
                  <a:srgbClr val="737277"/>
                </a:solidFill>
                <a:latin typeface="Microsoft Sans Serif"/>
                <a:cs typeface="Microsoft Sans Serif"/>
              </a:rPr>
              <a:t> </a:t>
            </a:r>
            <a:r>
              <a:rPr sz="900" spc="5" dirty="0">
                <a:solidFill>
                  <a:srgbClr val="737277"/>
                </a:solidFill>
                <a:latin typeface="Microsoft Sans Serif"/>
                <a:cs typeface="Microsoft Sans Serif"/>
              </a:rPr>
              <a:t>de  </a:t>
            </a:r>
            <a:r>
              <a:rPr sz="900" spc="-5" dirty="0">
                <a:solidFill>
                  <a:srgbClr val="737277"/>
                </a:solidFill>
                <a:latin typeface="Microsoft Sans Serif"/>
                <a:cs typeface="Microsoft Sans Serif"/>
              </a:rPr>
              <a:t>servicio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459290" y="5579005"/>
            <a:ext cx="384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737277"/>
                </a:solidFill>
                <a:latin typeface="Microsoft Sans Serif"/>
                <a:cs typeface="Microsoft Sans Serif"/>
              </a:rPr>
              <a:t>Roof </a:t>
            </a:r>
            <a:r>
              <a:rPr sz="900" spc="5" dirty="0">
                <a:solidFill>
                  <a:srgbClr val="737277"/>
                </a:solidFill>
                <a:latin typeface="Microsoft Sans Serif"/>
                <a:cs typeface="Microsoft Sans Serif"/>
              </a:rPr>
              <a:t> </a:t>
            </a:r>
            <a:r>
              <a:rPr sz="900" dirty="0">
                <a:solidFill>
                  <a:srgbClr val="737277"/>
                </a:solidFill>
                <a:latin typeface="Microsoft Sans Serif"/>
                <a:cs typeface="Microsoft Sans Serif"/>
              </a:rPr>
              <a:t>garden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2320964" y="1194171"/>
            <a:ext cx="584200" cy="1120140"/>
            <a:chOff x="12320964" y="1194171"/>
            <a:chExt cx="584200" cy="1120140"/>
          </a:xfrm>
        </p:grpSpPr>
        <p:sp>
          <p:nvSpPr>
            <p:cNvPr id="33" name="object 33"/>
            <p:cNvSpPr/>
            <p:nvPr/>
          </p:nvSpPr>
          <p:spPr>
            <a:xfrm>
              <a:off x="12320956" y="1483943"/>
              <a:ext cx="175895" cy="257175"/>
            </a:xfrm>
            <a:custGeom>
              <a:avLst/>
              <a:gdLst/>
              <a:ahLst/>
              <a:cxnLst/>
              <a:rect l="l" t="t" r="r" b="b"/>
              <a:pathLst>
                <a:path w="175895" h="257175">
                  <a:moveTo>
                    <a:pt x="44005" y="99314"/>
                  </a:moveTo>
                  <a:lnTo>
                    <a:pt x="37350" y="90309"/>
                  </a:lnTo>
                  <a:lnTo>
                    <a:pt x="32181" y="80619"/>
                  </a:lnTo>
                  <a:lnTo>
                    <a:pt x="28829" y="69786"/>
                  </a:lnTo>
                  <a:lnTo>
                    <a:pt x="27635" y="57327"/>
                  </a:lnTo>
                  <a:lnTo>
                    <a:pt x="28181" y="46024"/>
                  </a:lnTo>
                  <a:lnTo>
                    <a:pt x="30505" y="35255"/>
                  </a:lnTo>
                  <a:lnTo>
                    <a:pt x="34467" y="25158"/>
                  </a:lnTo>
                  <a:lnTo>
                    <a:pt x="39903" y="15887"/>
                  </a:lnTo>
                  <a:lnTo>
                    <a:pt x="13817" y="15887"/>
                  </a:lnTo>
                  <a:lnTo>
                    <a:pt x="12293" y="16370"/>
                  </a:lnTo>
                  <a:lnTo>
                    <a:pt x="11747" y="16370"/>
                  </a:lnTo>
                  <a:lnTo>
                    <a:pt x="30187" y="99314"/>
                  </a:lnTo>
                  <a:lnTo>
                    <a:pt x="44005" y="99314"/>
                  </a:lnTo>
                  <a:close/>
                </a:path>
                <a:path w="175895" h="257175">
                  <a:moveTo>
                    <a:pt x="123380" y="251345"/>
                  </a:moveTo>
                  <a:lnTo>
                    <a:pt x="112102" y="176098"/>
                  </a:lnTo>
                  <a:lnTo>
                    <a:pt x="105765" y="177812"/>
                  </a:lnTo>
                  <a:lnTo>
                    <a:pt x="99110" y="179108"/>
                  </a:lnTo>
                  <a:lnTo>
                    <a:pt x="92163" y="179920"/>
                  </a:lnTo>
                  <a:lnTo>
                    <a:pt x="84975" y="180200"/>
                  </a:lnTo>
                  <a:lnTo>
                    <a:pt x="77025" y="179832"/>
                  </a:lnTo>
                  <a:lnTo>
                    <a:pt x="69303" y="178790"/>
                  </a:lnTo>
                  <a:lnTo>
                    <a:pt x="61861" y="177177"/>
                  </a:lnTo>
                  <a:lnTo>
                    <a:pt x="54762" y="175082"/>
                  </a:lnTo>
                  <a:lnTo>
                    <a:pt x="43522" y="251879"/>
                  </a:lnTo>
                  <a:lnTo>
                    <a:pt x="43522" y="253390"/>
                  </a:lnTo>
                  <a:lnTo>
                    <a:pt x="46062" y="256984"/>
                  </a:lnTo>
                  <a:lnTo>
                    <a:pt x="121310" y="256984"/>
                  </a:lnTo>
                  <a:lnTo>
                    <a:pt x="123380" y="253923"/>
                  </a:lnTo>
                  <a:lnTo>
                    <a:pt x="123380" y="251345"/>
                  </a:lnTo>
                  <a:close/>
                </a:path>
                <a:path w="175895" h="257175">
                  <a:moveTo>
                    <a:pt x="133096" y="57315"/>
                  </a:moveTo>
                  <a:lnTo>
                    <a:pt x="118249" y="15887"/>
                  </a:lnTo>
                  <a:lnTo>
                    <a:pt x="93167" y="0"/>
                  </a:lnTo>
                  <a:lnTo>
                    <a:pt x="76796" y="0"/>
                  </a:lnTo>
                  <a:lnTo>
                    <a:pt x="45491" y="24587"/>
                  </a:lnTo>
                  <a:lnTo>
                    <a:pt x="36855" y="57315"/>
                  </a:lnTo>
                  <a:lnTo>
                    <a:pt x="38163" y="69634"/>
                  </a:lnTo>
                  <a:lnTo>
                    <a:pt x="41910" y="80238"/>
                  </a:lnTo>
                  <a:lnTo>
                    <a:pt x="47866" y="89865"/>
                  </a:lnTo>
                  <a:lnTo>
                    <a:pt x="55791" y="99314"/>
                  </a:lnTo>
                  <a:lnTo>
                    <a:pt x="114160" y="99314"/>
                  </a:lnTo>
                  <a:lnTo>
                    <a:pt x="121869" y="90081"/>
                  </a:lnTo>
                  <a:lnTo>
                    <a:pt x="127850" y="80416"/>
                  </a:lnTo>
                  <a:lnTo>
                    <a:pt x="131724" y="69710"/>
                  </a:lnTo>
                  <a:lnTo>
                    <a:pt x="133096" y="57315"/>
                  </a:lnTo>
                  <a:close/>
                </a:path>
                <a:path w="175895" h="257175">
                  <a:moveTo>
                    <a:pt x="157149" y="16370"/>
                  </a:moveTo>
                  <a:lnTo>
                    <a:pt x="156654" y="16370"/>
                  </a:lnTo>
                  <a:lnTo>
                    <a:pt x="155625" y="15887"/>
                  </a:lnTo>
                  <a:lnTo>
                    <a:pt x="128993" y="15887"/>
                  </a:lnTo>
                  <a:lnTo>
                    <a:pt x="134150" y="24866"/>
                  </a:lnTo>
                  <a:lnTo>
                    <a:pt x="138010" y="34861"/>
                  </a:lnTo>
                  <a:lnTo>
                    <a:pt x="140436" y="45732"/>
                  </a:lnTo>
                  <a:lnTo>
                    <a:pt x="141287" y="57315"/>
                  </a:lnTo>
                  <a:lnTo>
                    <a:pt x="140093" y="69850"/>
                  </a:lnTo>
                  <a:lnTo>
                    <a:pt x="136804" y="80810"/>
                  </a:lnTo>
                  <a:lnTo>
                    <a:pt x="131787" y="90512"/>
                  </a:lnTo>
                  <a:lnTo>
                    <a:pt x="125425" y="99314"/>
                  </a:lnTo>
                  <a:lnTo>
                    <a:pt x="139268" y="99314"/>
                  </a:lnTo>
                  <a:lnTo>
                    <a:pt x="157149" y="16370"/>
                  </a:lnTo>
                  <a:close/>
                </a:path>
                <a:path w="175895" h="257175">
                  <a:moveTo>
                    <a:pt x="175590" y="110566"/>
                  </a:moveTo>
                  <a:lnTo>
                    <a:pt x="173545" y="108508"/>
                  </a:lnTo>
                  <a:lnTo>
                    <a:pt x="1511" y="108508"/>
                  </a:lnTo>
                  <a:lnTo>
                    <a:pt x="495" y="110058"/>
                  </a:lnTo>
                  <a:lnTo>
                    <a:pt x="0" y="112115"/>
                  </a:lnTo>
                  <a:lnTo>
                    <a:pt x="0" y="114160"/>
                  </a:lnTo>
                  <a:lnTo>
                    <a:pt x="495" y="114655"/>
                  </a:lnTo>
                  <a:lnTo>
                    <a:pt x="1016" y="115684"/>
                  </a:lnTo>
                  <a:lnTo>
                    <a:pt x="1016" y="117233"/>
                  </a:lnTo>
                  <a:lnTo>
                    <a:pt x="2540" y="118262"/>
                  </a:lnTo>
                  <a:lnTo>
                    <a:pt x="10248" y="118262"/>
                  </a:lnTo>
                  <a:lnTo>
                    <a:pt x="15062" y="131826"/>
                  </a:lnTo>
                  <a:lnTo>
                    <a:pt x="23088" y="143903"/>
                  </a:lnTo>
                  <a:lnTo>
                    <a:pt x="33909" y="154165"/>
                  </a:lnTo>
                  <a:lnTo>
                    <a:pt x="48641" y="163309"/>
                  </a:lnTo>
                  <a:lnTo>
                    <a:pt x="50165" y="163804"/>
                  </a:lnTo>
                  <a:lnTo>
                    <a:pt x="51689" y="164833"/>
                  </a:lnTo>
                  <a:lnTo>
                    <a:pt x="84467" y="171475"/>
                  </a:lnTo>
                  <a:lnTo>
                    <a:pt x="91363" y="171196"/>
                  </a:lnTo>
                  <a:lnTo>
                    <a:pt x="98158" y="170395"/>
                  </a:lnTo>
                  <a:lnTo>
                    <a:pt x="104762" y="169113"/>
                  </a:lnTo>
                  <a:lnTo>
                    <a:pt x="112636" y="166878"/>
                  </a:lnTo>
                  <a:lnTo>
                    <a:pt x="115176" y="165849"/>
                  </a:lnTo>
                  <a:lnTo>
                    <a:pt x="117208" y="165354"/>
                  </a:lnTo>
                  <a:lnTo>
                    <a:pt x="118249" y="164325"/>
                  </a:lnTo>
                  <a:lnTo>
                    <a:pt x="119773" y="163804"/>
                  </a:lnTo>
                  <a:lnTo>
                    <a:pt x="133705" y="155613"/>
                  </a:lnTo>
                  <a:lnTo>
                    <a:pt x="145186" y="145059"/>
                  </a:lnTo>
                  <a:lnTo>
                    <a:pt x="153695" y="132499"/>
                  </a:lnTo>
                  <a:lnTo>
                    <a:pt x="158699" y="118262"/>
                  </a:lnTo>
                  <a:lnTo>
                    <a:pt x="158699" y="117729"/>
                  </a:lnTo>
                  <a:lnTo>
                    <a:pt x="164325" y="117729"/>
                  </a:lnTo>
                  <a:lnTo>
                    <a:pt x="173545" y="117729"/>
                  </a:lnTo>
                  <a:lnTo>
                    <a:pt x="175590" y="115684"/>
                  </a:lnTo>
                  <a:lnTo>
                    <a:pt x="175590" y="110566"/>
                  </a:lnTo>
                  <a:close/>
                </a:path>
              </a:pathLst>
            </a:custGeom>
            <a:solidFill>
              <a:srgbClr val="73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719229" y="1462434"/>
              <a:ext cx="185331" cy="27796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741788" y="1249956"/>
              <a:ext cx="138709" cy="17561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573848" y="1264819"/>
              <a:ext cx="69126" cy="6758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2325071" y="1194180"/>
              <a:ext cx="380365" cy="565785"/>
            </a:xfrm>
            <a:custGeom>
              <a:avLst/>
              <a:gdLst/>
              <a:ahLst/>
              <a:cxnLst/>
              <a:rect l="l" t="t" r="r" b="b"/>
              <a:pathLst>
                <a:path w="380365" h="565785">
                  <a:moveTo>
                    <a:pt x="74180" y="0"/>
                  </a:moveTo>
                  <a:lnTo>
                    <a:pt x="37338" y="0"/>
                  </a:lnTo>
                  <a:lnTo>
                    <a:pt x="42481" y="55791"/>
                  </a:lnTo>
                  <a:lnTo>
                    <a:pt x="65493" y="55791"/>
                  </a:lnTo>
                  <a:lnTo>
                    <a:pt x="74180" y="0"/>
                  </a:lnTo>
                  <a:close/>
                </a:path>
                <a:path w="380365" h="565785">
                  <a:moveTo>
                    <a:pt x="111074" y="139255"/>
                  </a:moveTo>
                  <a:lnTo>
                    <a:pt x="92646" y="139255"/>
                  </a:lnTo>
                  <a:lnTo>
                    <a:pt x="92646" y="157683"/>
                  </a:lnTo>
                  <a:lnTo>
                    <a:pt x="92646" y="166878"/>
                  </a:lnTo>
                  <a:lnTo>
                    <a:pt x="55765" y="166878"/>
                  </a:lnTo>
                  <a:lnTo>
                    <a:pt x="55765" y="157683"/>
                  </a:lnTo>
                  <a:lnTo>
                    <a:pt x="92646" y="157683"/>
                  </a:lnTo>
                  <a:lnTo>
                    <a:pt x="92646" y="139255"/>
                  </a:lnTo>
                  <a:lnTo>
                    <a:pt x="37350" y="139255"/>
                  </a:lnTo>
                  <a:lnTo>
                    <a:pt x="37350" y="176098"/>
                  </a:lnTo>
                  <a:lnTo>
                    <a:pt x="111074" y="176098"/>
                  </a:lnTo>
                  <a:lnTo>
                    <a:pt x="111074" y="166878"/>
                  </a:lnTo>
                  <a:lnTo>
                    <a:pt x="111074" y="157683"/>
                  </a:lnTo>
                  <a:lnTo>
                    <a:pt x="111074" y="139255"/>
                  </a:lnTo>
                  <a:close/>
                </a:path>
                <a:path w="380365" h="565785">
                  <a:moveTo>
                    <a:pt x="120281" y="120294"/>
                  </a:moveTo>
                  <a:lnTo>
                    <a:pt x="27635" y="120294"/>
                  </a:lnTo>
                  <a:lnTo>
                    <a:pt x="27635" y="129501"/>
                  </a:lnTo>
                  <a:lnTo>
                    <a:pt x="120281" y="129501"/>
                  </a:lnTo>
                  <a:lnTo>
                    <a:pt x="120281" y="120294"/>
                  </a:lnTo>
                  <a:close/>
                </a:path>
                <a:path w="380365" h="565785">
                  <a:moveTo>
                    <a:pt x="157657" y="185305"/>
                  </a:moveTo>
                  <a:lnTo>
                    <a:pt x="0" y="185305"/>
                  </a:lnTo>
                  <a:lnTo>
                    <a:pt x="0" y="212966"/>
                  </a:lnTo>
                  <a:lnTo>
                    <a:pt x="157657" y="212966"/>
                  </a:lnTo>
                  <a:lnTo>
                    <a:pt x="157657" y="185305"/>
                  </a:lnTo>
                  <a:close/>
                </a:path>
                <a:path w="380365" h="565785">
                  <a:moveTo>
                    <a:pt x="157657" y="65011"/>
                  </a:moveTo>
                  <a:lnTo>
                    <a:pt x="0" y="65011"/>
                  </a:lnTo>
                  <a:lnTo>
                    <a:pt x="0" y="92659"/>
                  </a:lnTo>
                  <a:lnTo>
                    <a:pt x="157657" y="92659"/>
                  </a:lnTo>
                  <a:lnTo>
                    <a:pt x="157657" y="65011"/>
                  </a:lnTo>
                  <a:close/>
                </a:path>
                <a:path w="380365" h="565785">
                  <a:moveTo>
                    <a:pt x="241084" y="248297"/>
                  </a:moveTo>
                  <a:lnTo>
                    <a:pt x="233438" y="241122"/>
                  </a:lnTo>
                  <a:lnTo>
                    <a:pt x="231889" y="241122"/>
                  </a:lnTo>
                  <a:lnTo>
                    <a:pt x="231889" y="252895"/>
                  </a:lnTo>
                  <a:lnTo>
                    <a:pt x="231889" y="302552"/>
                  </a:lnTo>
                  <a:lnTo>
                    <a:pt x="228790" y="306120"/>
                  </a:lnTo>
                  <a:lnTo>
                    <a:pt x="216522" y="306120"/>
                  </a:lnTo>
                  <a:lnTo>
                    <a:pt x="212953" y="303060"/>
                  </a:lnTo>
                  <a:lnTo>
                    <a:pt x="212953" y="253415"/>
                  </a:lnTo>
                  <a:lnTo>
                    <a:pt x="216001" y="249809"/>
                  </a:lnTo>
                  <a:lnTo>
                    <a:pt x="228295" y="249809"/>
                  </a:lnTo>
                  <a:lnTo>
                    <a:pt x="231889" y="252895"/>
                  </a:lnTo>
                  <a:lnTo>
                    <a:pt x="231889" y="241122"/>
                  </a:lnTo>
                  <a:lnTo>
                    <a:pt x="211404" y="241122"/>
                  </a:lnTo>
                  <a:lnTo>
                    <a:pt x="203733" y="248297"/>
                  </a:lnTo>
                  <a:lnTo>
                    <a:pt x="203733" y="307657"/>
                  </a:lnTo>
                  <a:lnTo>
                    <a:pt x="210921" y="315366"/>
                  </a:lnTo>
                  <a:lnTo>
                    <a:pt x="233438" y="315366"/>
                  </a:lnTo>
                  <a:lnTo>
                    <a:pt x="241084" y="308190"/>
                  </a:lnTo>
                  <a:lnTo>
                    <a:pt x="241084" y="306120"/>
                  </a:lnTo>
                  <a:lnTo>
                    <a:pt x="241084" y="249809"/>
                  </a:lnTo>
                  <a:lnTo>
                    <a:pt x="241084" y="248297"/>
                  </a:lnTo>
                  <a:close/>
                </a:path>
                <a:path w="380365" h="565785">
                  <a:moveTo>
                    <a:pt x="379831" y="0"/>
                  </a:moveTo>
                  <a:lnTo>
                    <a:pt x="370598" y="0"/>
                  </a:lnTo>
                  <a:lnTo>
                    <a:pt x="370598" y="9232"/>
                  </a:lnTo>
                  <a:lnTo>
                    <a:pt x="370598" y="490943"/>
                  </a:lnTo>
                  <a:lnTo>
                    <a:pt x="361403" y="490943"/>
                  </a:lnTo>
                  <a:lnTo>
                    <a:pt x="361403" y="66040"/>
                  </a:lnTo>
                  <a:lnTo>
                    <a:pt x="361403" y="57848"/>
                  </a:lnTo>
                  <a:lnTo>
                    <a:pt x="359333" y="55791"/>
                  </a:lnTo>
                  <a:lnTo>
                    <a:pt x="332740" y="55791"/>
                  </a:lnTo>
                  <a:lnTo>
                    <a:pt x="331711" y="56324"/>
                  </a:lnTo>
                  <a:lnTo>
                    <a:pt x="331190" y="57353"/>
                  </a:lnTo>
                  <a:lnTo>
                    <a:pt x="316852" y="70650"/>
                  </a:lnTo>
                  <a:lnTo>
                    <a:pt x="312254" y="67576"/>
                  </a:lnTo>
                  <a:lnTo>
                    <a:pt x="306108" y="69126"/>
                  </a:lnTo>
                  <a:lnTo>
                    <a:pt x="302539" y="70650"/>
                  </a:lnTo>
                  <a:lnTo>
                    <a:pt x="319417" y="87541"/>
                  </a:lnTo>
                  <a:lnTo>
                    <a:pt x="320421" y="84988"/>
                  </a:lnTo>
                  <a:lnTo>
                    <a:pt x="320954" y="82423"/>
                  </a:lnTo>
                  <a:lnTo>
                    <a:pt x="321449" y="80378"/>
                  </a:lnTo>
                  <a:lnTo>
                    <a:pt x="331876" y="70650"/>
                  </a:lnTo>
                  <a:lnTo>
                    <a:pt x="336816" y="66040"/>
                  </a:lnTo>
                  <a:lnTo>
                    <a:pt x="353199" y="66040"/>
                  </a:lnTo>
                  <a:lnTo>
                    <a:pt x="353199" y="491972"/>
                  </a:lnTo>
                  <a:lnTo>
                    <a:pt x="194500" y="491972"/>
                  </a:lnTo>
                  <a:lnTo>
                    <a:pt x="194500" y="9232"/>
                  </a:lnTo>
                  <a:lnTo>
                    <a:pt x="370598" y="9232"/>
                  </a:lnTo>
                  <a:lnTo>
                    <a:pt x="370598" y="0"/>
                  </a:lnTo>
                  <a:lnTo>
                    <a:pt x="185305" y="0"/>
                  </a:lnTo>
                  <a:lnTo>
                    <a:pt x="185305" y="565175"/>
                  </a:lnTo>
                  <a:lnTo>
                    <a:pt x="379831" y="565175"/>
                  </a:lnTo>
                  <a:lnTo>
                    <a:pt x="379831" y="491972"/>
                  </a:lnTo>
                  <a:lnTo>
                    <a:pt x="379831" y="490943"/>
                  </a:lnTo>
                  <a:lnTo>
                    <a:pt x="379831" y="9232"/>
                  </a:lnTo>
                  <a:lnTo>
                    <a:pt x="379831" y="0"/>
                  </a:lnTo>
                  <a:close/>
                </a:path>
              </a:pathLst>
            </a:custGeom>
            <a:solidFill>
              <a:srgbClr val="73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770955" y="1768005"/>
              <a:ext cx="80886" cy="14386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364491" y="1767496"/>
              <a:ext cx="79857" cy="8191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510389" y="1749069"/>
              <a:ext cx="194525" cy="565175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11401767" y="1335053"/>
            <a:ext cx="528320" cy="838835"/>
            <a:chOff x="11401767" y="1335053"/>
            <a:chExt cx="528320" cy="838835"/>
          </a:xfrm>
        </p:grpSpPr>
        <p:sp>
          <p:nvSpPr>
            <p:cNvPr id="42" name="object 42"/>
            <p:cNvSpPr/>
            <p:nvPr/>
          </p:nvSpPr>
          <p:spPr>
            <a:xfrm>
              <a:off x="11428184" y="1572767"/>
              <a:ext cx="466725" cy="70485"/>
            </a:xfrm>
            <a:custGeom>
              <a:avLst/>
              <a:gdLst/>
              <a:ahLst/>
              <a:cxnLst/>
              <a:rect l="l" t="t" r="r" b="b"/>
              <a:pathLst>
                <a:path w="466725" h="70485">
                  <a:moveTo>
                    <a:pt x="17640" y="56730"/>
                  </a:moveTo>
                  <a:lnTo>
                    <a:pt x="13690" y="52768"/>
                  </a:lnTo>
                  <a:lnTo>
                    <a:pt x="3975" y="52768"/>
                  </a:lnTo>
                  <a:lnTo>
                    <a:pt x="0" y="56730"/>
                  </a:lnTo>
                  <a:lnTo>
                    <a:pt x="0" y="66433"/>
                  </a:lnTo>
                  <a:lnTo>
                    <a:pt x="3975" y="70396"/>
                  </a:lnTo>
                  <a:lnTo>
                    <a:pt x="13690" y="70396"/>
                  </a:lnTo>
                  <a:lnTo>
                    <a:pt x="17640" y="66433"/>
                  </a:lnTo>
                  <a:lnTo>
                    <a:pt x="17640" y="61569"/>
                  </a:lnTo>
                  <a:lnTo>
                    <a:pt x="17640" y="56730"/>
                  </a:lnTo>
                  <a:close/>
                </a:path>
                <a:path w="466725" h="70485">
                  <a:moveTo>
                    <a:pt x="17640" y="3898"/>
                  </a:moveTo>
                  <a:lnTo>
                    <a:pt x="13690" y="0"/>
                  </a:lnTo>
                  <a:lnTo>
                    <a:pt x="3975" y="0"/>
                  </a:lnTo>
                  <a:lnTo>
                    <a:pt x="0" y="3898"/>
                  </a:lnTo>
                  <a:lnTo>
                    <a:pt x="0" y="13665"/>
                  </a:lnTo>
                  <a:lnTo>
                    <a:pt x="3975" y="17551"/>
                  </a:lnTo>
                  <a:lnTo>
                    <a:pt x="13690" y="17551"/>
                  </a:lnTo>
                  <a:lnTo>
                    <a:pt x="17640" y="13665"/>
                  </a:lnTo>
                  <a:lnTo>
                    <a:pt x="17640" y="8750"/>
                  </a:lnTo>
                  <a:lnTo>
                    <a:pt x="17640" y="3898"/>
                  </a:lnTo>
                  <a:close/>
                </a:path>
                <a:path w="466725" h="70485">
                  <a:moveTo>
                    <a:pt x="44030" y="30314"/>
                  </a:moveTo>
                  <a:lnTo>
                    <a:pt x="40106" y="26377"/>
                  </a:lnTo>
                  <a:lnTo>
                    <a:pt x="30353" y="26377"/>
                  </a:lnTo>
                  <a:lnTo>
                    <a:pt x="26441" y="30314"/>
                  </a:lnTo>
                  <a:lnTo>
                    <a:pt x="26441" y="40043"/>
                  </a:lnTo>
                  <a:lnTo>
                    <a:pt x="30353" y="44005"/>
                  </a:lnTo>
                  <a:lnTo>
                    <a:pt x="40106" y="44005"/>
                  </a:lnTo>
                  <a:lnTo>
                    <a:pt x="44030" y="40043"/>
                  </a:lnTo>
                  <a:lnTo>
                    <a:pt x="44030" y="35191"/>
                  </a:lnTo>
                  <a:lnTo>
                    <a:pt x="44030" y="30314"/>
                  </a:lnTo>
                  <a:close/>
                </a:path>
                <a:path w="466725" h="70485">
                  <a:moveTo>
                    <a:pt x="70459" y="56730"/>
                  </a:moveTo>
                  <a:lnTo>
                    <a:pt x="66497" y="52768"/>
                  </a:lnTo>
                  <a:lnTo>
                    <a:pt x="56807" y="52768"/>
                  </a:lnTo>
                  <a:lnTo>
                    <a:pt x="52832" y="56730"/>
                  </a:lnTo>
                  <a:lnTo>
                    <a:pt x="52832" y="66433"/>
                  </a:lnTo>
                  <a:lnTo>
                    <a:pt x="56807" y="70396"/>
                  </a:lnTo>
                  <a:lnTo>
                    <a:pt x="66497" y="70396"/>
                  </a:lnTo>
                  <a:lnTo>
                    <a:pt x="70459" y="66433"/>
                  </a:lnTo>
                  <a:lnTo>
                    <a:pt x="70459" y="61569"/>
                  </a:lnTo>
                  <a:lnTo>
                    <a:pt x="70459" y="56730"/>
                  </a:lnTo>
                  <a:close/>
                </a:path>
                <a:path w="466725" h="70485">
                  <a:moveTo>
                    <a:pt x="70459" y="3898"/>
                  </a:moveTo>
                  <a:lnTo>
                    <a:pt x="66497" y="0"/>
                  </a:lnTo>
                  <a:lnTo>
                    <a:pt x="56807" y="0"/>
                  </a:lnTo>
                  <a:lnTo>
                    <a:pt x="52832" y="3898"/>
                  </a:lnTo>
                  <a:lnTo>
                    <a:pt x="52832" y="13665"/>
                  </a:lnTo>
                  <a:lnTo>
                    <a:pt x="56807" y="17551"/>
                  </a:lnTo>
                  <a:lnTo>
                    <a:pt x="66497" y="17551"/>
                  </a:lnTo>
                  <a:lnTo>
                    <a:pt x="70459" y="13665"/>
                  </a:lnTo>
                  <a:lnTo>
                    <a:pt x="70459" y="8750"/>
                  </a:lnTo>
                  <a:lnTo>
                    <a:pt x="70459" y="3898"/>
                  </a:lnTo>
                  <a:close/>
                </a:path>
                <a:path w="466725" h="70485">
                  <a:moveTo>
                    <a:pt x="96850" y="30314"/>
                  </a:moveTo>
                  <a:lnTo>
                    <a:pt x="92938" y="26377"/>
                  </a:lnTo>
                  <a:lnTo>
                    <a:pt x="83185" y="26377"/>
                  </a:lnTo>
                  <a:lnTo>
                    <a:pt x="79273" y="30314"/>
                  </a:lnTo>
                  <a:lnTo>
                    <a:pt x="79273" y="40043"/>
                  </a:lnTo>
                  <a:lnTo>
                    <a:pt x="83185" y="44005"/>
                  </a:lnTo>
                  <a:lnTo>
                    <a:pt x="92938" y="44005"/>
                  </a:lnTo>
                  <a:lnTo>
                    <a:pt x="96850" y="40043"/>
                  </a:lnTo>
                  <a:lnTo>
                    <a:pt x="96850" y="35191"/>
                  </a:lnTo>
                  <a:lnTo>
                    <a:pt x="96850" y="30314"/>
                  </a:lnTo>
                  <a:close/>
                </a:path>
                <a:path w="466725" h="70485">
                  <a:moveTo>
                    <a:pt x="123291" y="56730"/>
                  </a:moveTo>
                  <a:lnTo>
                    <a:pt x="119329" y="52768"/>
                  </a:lnTo>
                  <a:lnTo>
                    <a:pt x="109613" y="52768"/>
                  </a:lnTo>
                  <a:lnTo>
                    <a:pt x="105664" y="56730"/>
                  </a:lnTo>
                  <a:lnTo>
                    <a:pt x="105664" y="66433"/>
                  </a:lnTo>
                  <a:lnTo>
                    <a:pt x="109613" y="70396"/>
                  </a:lnTo>
                  <a:lnTo>
                    <a:pt x="119329" y="70396"/>
                  </a:lnTo>
                  <a:lnTo>
                    <a:pt x="123291" y="66433"/>
                  </a:lnTo>
                  <a:lnTo>
                    <a:pt x="123291" y="61569"/>
                  </a:lnTo>
                  <a:lnTo>
                    <a:pt x="123291" y="56730"/>
                  </a:lnTo>
                  <a:close/>
                </a:path>
                <a:path w="466725" h="70485">
                  <a:moveTo>
                    <a:pt x="123291" y="3898"/>
                  </a:moveTo>
                  <a:lnTo>
                    <a:pt x="119329" y="0"/>
                  </a:lnTo>
                  <a:lnTo>
                    <a:pt x="109613" y="0"/>
                  </a:lnTo>
                  <a:lnTo>
                    <a:pt x="105664" y="3898"/>
                  </a:lnTo>
                  <a:lnTo>
                    <a:pt x="105664" y="13665"/>
                  </a:lnTo>
                  <a:lnTo>
                    <a:pt x="109613" y="17551"/>
                  </a:lnTo>
                  <a:lnTo>
                    <a:pt x="119329" y="17551"/>
                  </a:lnTo>
                  <a:lnTo>
                    <a:pt x="123291" y="13665"/>
                  </a:lnTo>
                  <a:lnTo>
                    <a:pt x="123291" y="8750"/>
                  </a:lnTo>
                  <a:lnTo>
                    <a:pt x="123291" y="3898"/>
                  </a:lnTo>
                  <a:close/>
                </a:path>
                <a:path w="466725" h="70485">
                  <a:moveTo>
                    <a:pt x="149669" y="30314"/>
                  </a:moveTo>
                  <a:lnTo>
                    <a:pt x="145719" y="26377"/>
                  </a:lnTo>
                  <a:lnTo>
                    <a:pt x="136004" y="26377"/>
                  </a:lnTo>
                  <a:lnTo>
                    <a:pt x="132041" y="30314"/>
                  </a:lnTo>
                  <a:lnTo>
                    <a:pt x="132041" y="40043"/>
                  </a:lnTo>
                  <a:lnTo>
                    <a:pt x="136004" y="44005"/>
                  </a:lnTo>
                  <a:lnTo>
                    <a:pt x="145719" y="44005"/>
                  </a:lnTo>
                  <a:lnTo>
                    <a:pt x="149669" y="40043"/>
                  </a:lnTo>
                  <a:lnTo>
                    <a:pt x="149669" y="35191"/>
                  </a:lnTo>
                  <a:lnTo>
                    <a:pt x="149669" y="30314"/>
                  </a:lnTo>
                  <a:close/>
                </a:path>
                <a:path w="466725" h="70485">
                  <a:moveTo>
                    <a:pt x="176060" y="56730"/>
                  </a:moveTo>
                  <a:lnTo>
                    <a:pt x="172148" y="52768"/>
                  </a:lnTo>
                  <a:lnTo>
                    <a:pt x="162394" y="52768"/>
                  </a:lnTo>
                  <a:lnTo>
                    <a:pt x="158483" y="56730"/>
                  </a:lnTo>
                  <a:lnTo>
                    <a:pt x="158483" y="66433"/>
                  </a:lnTo>
                  <a:lnTo>
                    <a:pt x="162394" y="70396"/>
                  </a:lnTo>
                  <a:lnTo>
                    <a:pt x="172148" y="70396"/>
                  </a:lnTo>
                  <a:lnTo>
                    <a:pt x="176060" y="66433"/>
                  </a:lnTo>
                  <a:lnTo>
                    <a:pt x="176060" y="61569"/>
                  </a:lnTo>
                  <a:lnTo>
                    <a:pt x="176060" y="56730"/>
                  </a:lnTo>
                  <a:close/>
                </a:path>
                <a:path w="466725" h="70485">
                  <a:moveTo>
                    <a:pt x="176060" y="3898"/>
                  </a:moveTo>
                  <a:lnTo>
                    <a:pt x="172148" y="0"/>
                  </a:lnTo>
                  <a:lnTo>
                    <a:pt x="162394" y="0"/>
                  </a:lnTo>
                  <a:lnTo>
                    <a:pt x="158483" y="3898"/>
                  </a:lnTo>
                  <a:lnTo>
                    <a:pt x="158483" y="13665"/>
                  </a:lnTo>
                  <a:lnTo>
                    <a:pt x="162394" y="17551"/>
                  </a:lnTo>
                  <a:lnTo>
                    <a:pt x="172148" y="17551"/>
                  </a:lnTo>
                  <a:lnTo>
                    <a:pt x="176060" y="13665"/>
                  </a:lnTo>
                  <a:lnTo>
                    <a:pt x="176060" y="8750"/>
                  </a:lnTo>
                  <a:lnTo>
                    <a:pt x="176060" y="3898"/>
                  </a:lnTo>
                  <a:close/>
                </a:path>
                <a:path w="466725" h="70485">
                  <a:moveTo>
                    <a:pt x="202501" y="30314"/>
                  </a:moveTo>
                  <a:lnTo>
                    <a:pt x="198539" y="26377"/>
                  </a:lnTo>
                  <a:lnTo>
                    <a:pt x="188836" y="26377"/>
                  </a:lnTo>
                  <a:lnTo>
                    <a:pt x="184873" y="30314"/>
                  </a:lnTo>
                  <a:lnTo>
                    <a:pt x="184873" y="40043"/>
                  </a:lnTo>
                  <a:lnTo>
                    <a:pt x="188836" y="44005"/>
                  </a:lnTo>
                  <a:lnTo>
                    <a:pt x="198539" y="44005"/>
                  </a:lnTo>
                  <a:lnTo>
                    <a:pt x="202501" y="40043"/>
                  </a:lnTo>
                  <a:lnTo>
                    <a:pt x="202501" y="35191"/>
                  </a:lnTo>
                  <a:lnTo>
                    <a:pt x="202501" y="30314"/>
                  </a:lnTo>
                  <a:close/>
                </a:path>
                <a:path w="466725" h="70485">
                  <a:moveTo>
                    <a:pt x="228892" y="56730"/>
                  </a:moveTo>
                  <a:lnTo>
                    <a:pt x="224967" y="52768"/>
                  </a:lnTo>
                  <a:lnTo>
                    <a:pt x="215226" y="52768"/>
                  </a:lnTo>
                  <a:lnTo>
                    <a:pt x="211302" y="56730"/>
                  </a:lnTo>
                  <a:lnTo>
                    <a:pt x="211302" y="66433"/>
                  </a:lnTo>
                  <a:lnTo>
                    <a:pt x="215226" y="70396"/>
                  </a:lnTo>
                  <a:lnTo>
                    <a:pt x="224967" y="70396"/>
                  </a:lnTo>
                  <a:lnTo>
                    <a:pt x="228892" y="66433"/>
                  </a:lnTo>
                  <a:lnTo>
                    <a:pt x="228892" y="61569"/>
                  </a:lnTo>
                  <a:lnTo>
                    <a:pt x="228892" y="56730"/>
                  </a:lnTo>
                  <a:close/>
                </a:path>
                <a:path w="466725" h="70485">
                  <a:moveTo>
                    <a:pt x="228892" y="3898"/>
                  </a:moveTo>
                  <a:lnTo>
                    <a:pt x="224967" y="0"/>
                  </a:lnTo>
                  <a:lnTo>
                    <a:pt x="215226" y="0"/>
                  </a:lnTo>
                  <a:lnTo>
                    <a:pt x="211302" y="3898"/>
                  </a:lnTo>
                  <a:lnTo>
                    <a:pt x="211302" y="13665"/>
                  </a:lnTo>
                  <a:lnTo>
                    <a:pt x="215226" y="17551"/>
                  </a:lnTo>
                  <a:lnTo>
                    <a:pt x="224967" y="17551"/>
                  </a:lnTo>
                  <a:lnTo>
                    <a:pt x="228892" y="13665"/>
                  </a:lnTo>
                  <a:lnTo>
                    <a:pt x="228892" y="8750"/>
                  </a:lnTo>
                  <a:lnTo>
                    <a:pt x="228892" y="3898"/>
                  </a:lnTo>
                  <a:close/>
                </a:path>
                <a:path w="466725" h="70485">
                  <a:moveTo>
                    <a:pt x="255320" y="30314"/>
                  </a:moveTo>
                  <a:lnTo>
                    <a:pt x="251358" y="26377"/>
                  </a:lnTo>
                  <a:lnTo>
                    <a:pt x="241655" y="26377"/>
                  </a:lnTo>
                  <a:lnTo>
                    <a:pt x="237693" y="30314"/>
                  </a:lnTo>
                  <a:lnTo>
                    <a:pt x="237693" y="40043"/>
                  </a:lnTo>
                  <a:lnTo>
                    <a:pt x="241655" y="44005"/>
                  </a:lnTo>
                  <a:lnTo>
                    <a:pt x="251358" y="44005"/>
                  </a:lnTo>
                  <a:lnTo>
                    <a:pt x="255320" y="40043"/>
                  </a:lnTo>
                  <a:lnTo>
                    <a:pt x="255320" y="35191"/>
                  </a:lnTo>
                  <a:lnTo>
                    <a:pt x="255320" y="30314"/>
                  </a:lnTo>
                  <a:close/>
                </a:path>
                <a:path w="466725" h="70485">
                  <a:moveTo>
                    <a:pt x="281711" y="56730"/>
                  </a:moveTo>
                  <a:lnTo>
                    <a:pt x="277749" y="52768"/>
                  </a:lnTo>
                  <a:lnTo>
                    <a:pt x="268046" y="52768"/>
                  </a:lnTo>
                  <a:lnTo>
                    <a:pt x="264083" y="56730"/>
                  </a:lnTo>
                  <a:lnTo>
                    <a:pt x="264083" y="66433"/>
                  </a:lnTo>
                  <a:lnTo>
                    <a:pt x="268046" y="70396"/>
                  </a:lnTo>
                  <a:lnTo>
                    <a:pt x="277749" y="70396"/>
                  </a:lnTo>
                  <a:lnTo>
                    <a:pt x="281711" y="66433"/>
                  </a:lnTo>
                  <a:lnTo>
                    <a:pt x="281711" y="61569"/>
                  </a:lnTo>
                  <a:lnTo>
                    <a:pt x="281711" y="56730"/>
                  </a:lnTo>
                  <a:close/>
                </a:path>
                <a:path w="466725" h="70485">
                  <a:moveTo>
                    <a:pt x="281711" y="3898"/>
                  </a:moveTo>
                  <a:lnTo>
                    <a:pt x="277749" y="0"/>
                  </a:lnTo>
                  <a:lnTo>
                    <a:pt x="268046" y="0"/>
                  </a:lnTo>
                  <a:lnTo>
                    <a:pt x="264083" y="3898"/>
                  </a:lnTo>
                  <a:lnTo>
                    <a:pt x="264083" y="13665"/>
                  </a:lnTo>
                  <a:lnTo>
                    <a:pt x="268046" y="17551"/>
                  </a:lnTo>
                  <a:lnTo>
                    <a:pt x="277749" y="17551"/>
                  </a:lnTo>
                  <a:lnTo>
                    <a:pt x="281711" y="13665"/>
                  </a:lnTo>
                  <a:lnTo>
                    <a:pt x="281711" y="8750"/>
                  </a:lnTo>
                  <a:lnTo>
                    <a:pt x="281711" y="3898"/>
                  </a:lnTo>
                  <a:close/>
                </a:path>
                <a:path w="466725" h="70485">
                  <a:moveTo>
                    <a:pt x="308114" y="30314"/>
                  </a:moveTo>
                  <a:lnTo>
                    <a:pt x="304203" y="26377"/>
                  </a:lnTo>
                  <a:lnTo>
                    <a:pt x="294449" y="26377"/>
                  </a:lnTo>
                  <a:lnTo>
                    <a:pt x="290537" y="30314"/>
                  </a:lnTo>
                  <a:lnTo>
                    <a:pt x="290537" y="40043"/>
                  </a:lnTo>
                  <a:lnTo>
                    <a:pt x="294449" y="44005"/>
                  </a:lnTo>
                  <a:lnTo>
                    <a:pt x="304203" y="44005"/>
                  </a:lnTo>
                  <a:lnTo>
                    <a:pt x="308114" y="40043"/>
                  </a:lnTo>
                  <a:lnTo>
                    <a:pt x="308114" y="35191"/>
                  </a:lnTo>
                  <a:lnTo>
                    <a:pt x="308114" y="30314"/>
                  </a:lnTo>
                  <a:close/>
                </a:path>
                <a:path w="466725" h="70485">
                  <a:moveTo>
                    <a:pt x="334543" y="56730"/>
                  </a:moveTo>
                  <a:lnTo>
                    <a:pt x="330593" y="52768"/>
                  </a:lnTo>
                  <a:lnTo>
                    <a:pt x="320878" y="52768"/>
                  </a:lnTo>
                  <a:lnTo>
                    <a:pt x="316915" y="56730"/>
                  </a:lnTo>
                  <a:lnTo>
                    <a:pt x="316915" y="66433"/>
                  </a:lnTo>
                  <a:lnTo>
                    <a:pt x="320878" y="70396"/>
                  </a:lnTo>
                  <a:lnTo>
                    <a:pt x="330593" y="70396"/>
                  </a:lnTo>
                  <a:lnTo>
                    <a:pt x="334543" y="66433"/>
                  </a:lnTo>
                  <a:lnTo>
                    <a:pt x="334543" y="61569"/>
                  </a:lnTo>
                  <a:lnTo>
                    <a:pt x="334543" y="56730"/>
                  </a:lnTo>
                  <a:close/>
                </a:path>
                <a:path w="466725" h="70485">
                  <a:moveTo>
                    <a:pt x="334543" y="3898"/>
                  </a:moveTo>
                  <a:lnTo>
                    <a:pt x="330593" y="0"/>
                  </a:lnTo>
                  <a:lnTo>
                    <a:pt x="320878" y="0"/>
                  </a:lnTo>
                  <a:lnTo>
                    <a:pt x="316915" y="3898"/>
                  </a:lnTo>
                  <a:lnTo>
                    <a:pt x="316915" y="13665"/>
                  </a:lnTo>
                  <a:lnTo>
                    <a:pt x="320878" y="17551"/>
                  </a:lnTo>
                  <a:lnTo>
                    <a:pt x="330593" y="17551"/>
                  </a:lnTo>
                  <a:lnTo>
                    <a:pt x="334543" y="13665"/>
                  </a:lnTo>
                  <a:lnTo>
                    <a:pt x="334543" y="8750"/>
                  </a:lnTo>
                  <a:lnTo>
                    <a:pt x="334543" y="3898"/>
                  </a:lnTo>
                  <a:close/>
                </a:path>
                <a:path w="466725" h="70485">
                  <a:moveTo>
                    <a:pt x="360934" y="30314"/>
                  </a:moveTo>
                  <a:lnTo>
                    <a:pt x="357022" y="26377"/>
                  </a:lnTo>
                  <a:lnTo>
                    <a:pt x="347268" y="26377"/>
                  </a:lnTo>
                  <a:lnTo>
                    <a:pt x="343344" y="30314"/>
                  </a:lnTo>
                  <a:lnTo>
                    <a:pt x="343344" y="40043"/>
                  </a:lnTo>
                  <a:lnTo>
                    <a:pt x="347268" y="44005"/>
                  </a:lnTo>
                  <a:lnTo>
                    <a:pt x="357022" y="44005"/>
                  </a:lnTo>
                  <a:lnTo>
                    <a:pt x="360934" y="40043"/>
                  </a:lnTo>
                  <a:lnTo>
                    <a:pt x="360934" y="35191"/>
                  </a:lnTo>
                  <a:lnTo>
                    <a:pt x="360934" y="30314"/>
                  </a:lnTo>
                  <a:close/>
                </a:path>
                <a:path w="466725" h="70485">
                  <a:moveTo>
                    <a:pt x="387375" y="56730"/>
                  </a:moveTo>
                  <a:lnTo>
                    <a:pt x="383413" y="52768"/>
                  </a:lnTo>
                  <a:lnTo>
                    <a:pt x="373710" y="52768"/>
                  </a:lnTo>
                  <a:lnTo>
                    <a:pt x="369735" y="56730"/>
                  </a:lnTo>
                  <a:lnTo>
                    <a:pt x="369735" y="66433"/>
                  </a:lnTo>
                  <a:lnTo>
                    <a:pt x="373710" y="70396"/>
                  </a:lnTo>
                  <a:lnTo>
                    <a:pt x="383413" y="70396"/>
                  </a:lnTo>
                  <a:lnTo>
                    <a:pt x="387375" y="66433"/>
                  </a:lnTo>
                  <a:lnTo>
                    <a:pt x="387375" y="61569"/>
                  </a:lnTo>
                  <a:lnTo>
                    <a:pt x="387375" y="56730"/>
                  </a:lnTo>
                  <a:close/>
                </a:path>
                <a:path w="466725" h="70485">
                  <a:moveTo>
                    <a:pt x="387375" y="3898"/>
                  </a:moveTo>
                  <a:lnTo>
                    <a:pt x="383413" y="0"/>
                  </a:lnTo>
                  <a:lnTo>
                    <a:pt x="373710" y="0"/>
                  </a:lnTo>
                  <a:lnTo>
                    <a:pt x="369735" y="3898"/>
                  </a:lnTo>
                  <a:lnTo>
                    <a:pt x="369735" y="13665"/>
                  </a:lnTo>
                  <a:lnTo>
                    <a:pt x="373710" y="17551"/>
                  </a:lnTo>
                  <a:lnTo>
                    <a:pt x="383413" y="17551"/>
                  </a:lnTo>
                  <a:lnTo>
                    <a:pt x="387375" y="13665"/>
                  </a:lnTo>
                  <a:lnTo>
                    <a:pt x="387375" y="8750"/>
                  </a:lnTo>
                  <a:lnTo>
                    <a:pt x="387375" y="3898"/>
                  </a:lnTo>
                  <a:close/>
                </a:path>
                <a:path w="466725" h="70485">
                  <a:moveTo>
                    <a:pt x="413766" y="30314"/>
                  </a:moveTo>
                  <a:lnTo>
                    <a:pt x="409803" y="26377"/>
                  </a:lnTo>
                  <a:lnTo>
                    <a:pt x="400088" y="26377"/>
                  </a:lnTo>
                  <a:lnTo>
                    <a:pt x="396125" y="30314"/>
                  </a:lnTo>
                  <a:lnTo>
                    <a:pt x="396125" y="40043"/>
                  </a:lnTo>
                  <a:lnTo>
                    <a:pt x="400088" y="44005"/>
                  </a:lnTo>
                  <a:lnTo>
                    <a:pt x="409803" y="44005"/>
                  </a:lnTo>
                  <a:lnTo>
                    <a:pt x="413766" y="40043"/>
                  </a:lnTo>
                  <a:lnTo>
                    <a:pt x="413766" y="35191"/>
                  </a:lnTo>
                  <a:lnTo>
                    <a:pt x="413766" y="30314"/>
                  </a:lnTo>
                  <a:close/>
                </a:path>
                <a:path w="466725" h="70485">
                  <a:moveTo>
                    <a:pt x="440143" y="56730"/>
                  </a:moveTo>
                  <a:lnTo>
                    <a:pt x="436232" y="52768"/>
                  </a:lnTo>
                  <a:lnTo>
                    <a:pt x="426478" y="52768"/>
                  </a:lnTo>
                  <a:lnTo>
                    <a:pt x="422567" y="56730"/>
                  </a:lnTo>
                  <a:lnTo>
                    <a:pt x="422567" y="66433"/>
                  </a:lnTo>
                  <a:lnTo>
                    <a:pt x="426478" y="70396"/>
                  </a:lnTo>
                  <a:lnTo>
                    <a:pt x="436232" y="70396"/>
                  </a:lnTo>
                  <a:lnTo>
                    <a:pt x="440143" y="66433"/>
                  </a:lnTo>
                  <a:lnTo>
                    <a:pt x="440143" y="61569"/>
                  </a:lnTo>
                  <a:lnTo>
                    <a:pt x="440143" y="56730"/>
                  </a:lnTo>
                  <a:close/>
                </a:path>
                <a:path w="466725" h="70485">
                  <a:moveTo>
                    <a:pt x="440143" y="3898"/>
                  </a:moveTo>
                  <a:lnTo>
                    <a:pt x="436232" y="0"/>
                  </a:lnTo>
                  <a:lnTo>
                    <a:pt x="426478" y="0"/>
                  </a:lnTo>
                  <a:lnTo>
                    <a:pt x="422567" y="3898"/>
                  </a:lnTo>
                  <a:lnTo>
                    <a:pt x="422567" y="13665"/>
                  </a:lnTo>
                  <a:lnTo>
                    <a:pt x="426478" y="17551"/>
                  </a:lnTo>
                  <a:lnTo>
                    <a:pt x="436232" y="17551"/>
                  </a:lnTo>
                  <a:lnTo>
                    <a:pt x="440143" y="13665"/>
                  </a:lnTo>
                  <a:lnTo>
                    <a:pt x="440143" y="8750"/>
                  </a:lnTo>
                  <a:lnTo>
                    <a:pt x="440143" y="3898"/>
                  </a:lnTo>
                  <a:close/>
                </a:path>
                <a:path w="466725" h="70485">
                  <a:moveTo>
                    <a:pt x="466585" y="30314"/>
                  </a:moveTo>
                  <a:lnTo>
                    <a:pt x="462622" y="26377"/>
                  </a:lnTo>
                  <a:lnTo>
                    <a:pt x="452907" y="26377"/>
                  </a:lnTo>
                  <a:lnTo>
                    <a:pt x="448957" y="30314"/>
                  </a:lnTo>
                  <a:lnTo>
                    <a:pt x="448957" y="40043"/>
                  </a:lnTo>
                  <a:lnTo>
                    <a:pt x="452907" y="44005"/>
                  </a:lnTo>
                  <a:lnTo>
                    <a:pt x="462622" y="44005"/>
                  </a:lnTo>
                  <a:lnTo>
                    <a:pt x="466585" y="40043"/>
                  </a:lnTo>
                  <a:lnTo>
                    <a:pt x="466585" y="35191"/>
                  </a:lnTo>
                  <a:lnTo>
                    <a:pt x="466585" y="30314"/>
                  </a:lnTo>
                  <a:close/>
                </a:path>
              </a:pathLst>
            </a:custGeom>
            <a:solidFill>
              <a:srgbClr val="73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480976" y="1432053"/>
              <a:ext cx="124967" cy="7024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717088" y="1432057"/>
              <a:ext cx="124942" cy="7024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1401768" y="1335061"/>
              <a:ext cx="528320" cy="414020"/>
            </a:xfrm>
            <a:custGeom>
              <a:avLst/>
              <a:gdLst/>
              <a:ahLst/>
              <a:cxnLst/>
              <a:rect l="l" t="t" r="r" b="b"/>
              <a:pathLst>
                <a:path w="528320" h="414019">
                  <a:moveTo>
                    <a:pt x="492099" y="220078"/>
                  </a:moveTo>
                  <a:lnTo>
                    <a:pt x="486625" y="206108"/>
                  </a:lnTo>
                  <a:lnTo>
                    <a:pt x="476973" y="194945"/>
                  </a:lnTo>
                  <a:lnTo>
                    <a:pt x="464108" y="187553"/>
                  </a:lnTo>
                  <a:lnTo>
                    <a:pt x="448983" y="184886"/>
                  </a:lnTo>
                  <a:lnTo>
                    <a:pt x="79248" y="184886"/>
                  </a:lnTo>
                  <a:lnTo>
                    <a:pt x="64135" y="187553"/>
                  </a:lnTo>
                  <a:lnTo>
                    <a:pt x="51257" y="194945"/>
                  </a:lnTo>
                  <a:lnTo>
                    <a:pt x="41605" y="206108"/>
                  </a:lnTo>
                  <a:lnTo>
                    <a:pt x="36131" y="220078"/>
                  </a:lnTo>
                  <a:lnTo>
                    <a:pt x="492099" y="220078"/>
                  </a:lnTo>
                  <a:close/>
                </a:path>
                <a:path w="528320" h="414019">
                  <a:moveTo>
                    <a:pt x="528243" y="243408"/>
                  </a:moveTo>
                  <a:lnTo>
                    <a:pt x="527939" y="242087"/>
                  </a:lnTo>
                  <a:lnTo>
                    <a:pt x="510578" y="101092"/>
                  </a:lnTo>
                  <a:lnTo>
                    <a:pt x="510578" y="228892"/>
                  </a:lnTo>
                  <a:lnTo>
                    <a:pt x="510578" y="237705"/>
                  </a:lnTo>
                  <a:lnTo>
                    <a:pt x="505066" y="239077"/>
                  </a:lnTo>
                  <a:lnTo>
                    <a:pt x="505587" y="239420"/>
                  </a:lnTo>
                  <a:lnTo>
                    <a:pt x="503364" y="241007"/>
                  </a:lnTo>
                  <a:lnTo>
                    <a:pt x="501865" y="243408"/>
                  </a:lnTo>
                  <a:lnTo>
                    <a:pt x="501815" y="251320"/>
                  </a:lnTo>
                  <a:lnTo>
                    <a:pt x="505714" y="255270"/>
                  </a:lnTo>
                  <a:lnTo>
                    <a:pt x="510578" y="255270"/>
                  </a:lnTo>
                  <a:lnTo>
                    <a:pt x="510578" y="290474"/>
                  </a:lnTo>
                  <a:lnTo>
                    <a:pt x="505714" y="290474"/>
                  </a:lnTo>
                  <a:lnTo>
                    <a:pt x="501815" y="294449"/>
                  </a:lnTo>
                  <a:lnTo>
                    <a:pt x="501815" y="302260"/>
                  </a:lnTo>
                  <a:lnTo>
                    <a:pt x="503364" y="304736"/>
                  </a:lnTo>
                  <a:lnTo>
                    <a:pt x="505587" y="306336"/>
                  </a:lnTo>
                  <a:lnTo>
                    <a:pt x="503999" y="307365"/>
                  </a:lnTo>
                  <a:lnTo>
                    <a:pt x="502196" y="308114"/>
                  </a:lnTo>
                  <a:lnTo>
                    <a:pt x="22301" y="308114"/>
                  </a:lnTo>
                  <a:lnTo>
                    <a:pt x="17653" y="303415"/>
                  </a:lnTo>
                  <a:lnTo>
                    <a:pt x="17653" y="247294"/>
                  </a:lnTo>
                  <a:lnTo>
                    <a:pt x="17919" y="246545"/>
                  </a:lnTo>
                  <a:lnTo>
                    <a:pt x="18300" y="244957"/>
                  </a:lnTo>
                  <a:lnTo>
                    <a:pt x="17780" y="239077"/>
                  </a:lnTo>
                  <a:lnTo>
                    <a:pt x="17653" y="228892"/>
                  </a:lnTo>
                  <a:lnTo>
                    <a:pt x="21259" y="208127"/>
                  </a:lnTo>
                  <a:lnTo>
                    <a:pt x="31216" y="190385"/>
                  </a:lnTo>
                  <a:lnTo>
                    <a:pt x="46291" y="176911"/>
                  </a:lnTo>
                  <a:lnTo>
                    <a:pt x="65201" y="168960"/>
                  </a:lnTo>
                  <a:lnTo>
                    <a:pt x="63334" y="159397"/>
                  </a:lnTo>
                  <a:lnTo>
                    <a:pt x="116433" y="89712"/>
                  </a:lnTo>
                  <a:lnTo>
                    <a:pt x="141655" y="79222"/>
                  </a:lnTo>
                  <a:lnTo>
                    <a:pt x="148678" y="79908"/>
                  </a:lnTo>
                  <a:lnTo>
                    <a:pt x="209664" y="132435"/>
                  </a:lnTo>
                  <a:lnTo>
                    <a:pt x="220002" y="158076"/>
                  </a:lnTo>
                  <a:lnTo>
                    <a:pt x="218655" y="167246"/>
                  </a:lnTo>
                  <a:lnTo>
                    <a:pt x="300824" y="167246"/>
                  </a:lnTo>
                  <a:lnTo>
                    <a:pt x="299440" y="158076"/>
                  </a:lnTo>
                  <a:lnTo>
                    <a:pt x="300456" y="148894"/>
                  </a:lnTo>
                  <a:lnTo>
                    <a:pt x="303885" y="140182"/>
                  </a:lnTo>
                  <a:lnTo>
                    <a:pt x="352539" y="89712"/>
                  </a:lnTo>
                  <a:lnTo>
                    <a:pt x="377761" y="79222"/>
                  </a:lnTo>
                  <a:lnTo>
                    <a:pt x="384784" y="79908"/>
                  </a:lnTo>
                  <a:lnTo>
                    <a:pt x="445757" y="132435"/>
                  </a:lnTo>
                  <a:lnTo>
                    <a:pt x="456107" y="158305"/>
                  </a:lnTo>
                  <a:lnTo>
                    <a:pt x="454672" y="167563"/>
                  </a:lnTo>
                  <a:lnTo>
                    <a:pt x="476618" y="173837"/>
                  </a:lnTo>
                  <a:lnTo>
                    <a:pt x="494372" y="187274"/>
                  </a:lnTo>
                  <a:lnTo>
                    <a:pt x="506247" y="206184"/>
                  </a:lnTo>
                  <a:lnTo>
                    <a:pt x="510578" y="228892"/>
                  </a:lnTo>
                  <a:lnTo>
                    <a:pt x="510578" y="101092"/>
                  </a:lnTo>
                  <a:lnTo>
                    <a:pt x="503415" y="42938"/>
                  </a:lnTo>
                  <a:lnTo>
                    <a:pt x="467550" y="3060"/>
                  </a:lnTo>
                  <a:lnTo>
                    <a:pt x="449935" y="0"/>
                  </a:lnTo>
                  <a:lnTo>
                    <a:pt x="78308" y="0"/>
                  </a:lnTo>
                  <a:lnTo>
                    <a:pt x="32905" y="24777"/>
                  </a:lnTo>
                  <a:lnTo>
                    <a:pt x="292" y="242087"/>
                  </a:lnTo>
                  <a:lnTo>
                    <a:pt x="0" y="243408"/>
                  </a:lnTo>
                  <a:lnTo>
                    <a:pt x="177" y="246773"/>
                  </a:lnTo>
                  <a:lnTo>
                    <a:pt x="63" y="247294"/>
                  </a:lnTo>
                  <a:lnTo>
                    <a:pt x="38" y="305142"/>
                  </a:lnTo>
                  <a:lnTo>
                    <a:pt x="2997" y="311886"/>
                  </a:lnTo>
                  <a:lnTo>
                    <a:pt x="7772" y="316915"/>
                  </a:lnTo>
                  <a:lnTo>
                    <a:pt x="2997" y="321957"/>
                  </a:lnTo>
                  <a:lnTo>
                    <a:pt x="38" y="328637"/>
                  </a:lnTo>
                  <a:lnTo>
                    <a:pt x="38" y="359333"/>
                  </a:lnTo>
                  <a:lnTo>
                    <a:pt x="1333" y="367753"/>
                  </a:lnTo>
                  <a:lnTo>
                    <a:pt x="4978" y="375145"/>
                  </a:lnTo>
                  <a:lnTo>
                    <a:pt x="10553" y="381114"/>
                  </a:lnTo>
                  <a:lnTo>
                    <a:pt x="17653" y="385254"/>
                  </a:lnTo>
                  <a:lnTo>
                    <a:pt x="17653" y="413753"/>
                  </a:lnTo>
                  <a:lnTo>
                    <a:pt x="96875" y="413753"/>
                  </a:lnTo>
                  <a:lnTo>
                    <a:pt x="96875" y="387311"/>
                  </a:lnTo>
                  <a:lnTo>
                    <a:pt x="431368" y="387311"/>
                  </a:lnTo>
                  <a:lnTo>
                    <a:pt x="431368" y="413753"/>
                  </a:lnTo>
                  <a:lnTo>
                    <a:pt x="510578" y="413753"/>
                  </a:lnTo>
                  <a:lnTo>
                    <a:pt x="510578" y="387311"/>
                  </a:lnTo>
                  <a:lnTo>
                    <a:pt x="510578" y="385254"/>
                  </a:lnTo>
                  <a:lnTo>
                    <a:pt x="517677" y="381114"/>
                  </a:lnTo>
                  <a:lnTo>
                    <a:pt x="523252" y="375145"/>
                  </a:lnTo>
                  <a:lnTo>
                    <a:pt x="526897" y="367753"/>
                  </a:lnTo>
                  <a:lnTo>
                    <a:pt x="528205" y="359333"/>
                  </a:lnTo>
                  <a:lnTo>
                    <a:pt x="528205" y="328637"/>
                  </a:lnTo>
                  <a:lnTo>
                    <a:pt x="525233" y="321957"/>
                  </a:lnTo>
                  <a:lnTo>
                    <a:pt x="520458" y="316915"/>
                  </a:lnTo>
                  <a:lnTo>
                    <a:pt x="525233" y="311886"/>
                  </a:lnTo>
                  <a:lnTo>
                    <a:pt x="526897" y="308114"/>
                  </a:lnTo>
                  <a:lnTo>
                    <a:pt x="528205" y="305142"/>
                  </a:lnTo>
                  <a:lnTo>
                    <a:pt x="528180" y="247294"/>
                  </a:lnTo>
                  <a:lnTo>
                    <a:pt x="528066" y="246773"/>
                  </a:lnTo>
                  <a:lnTo>
                    <a:pt x="527989" y="246075"/>
                  </a:lnTo>
                  <a:lnTo>
                    <a:pt x="528167" y="244957"/>
                  </a:lnTo>
                  <a:lnTo>
                    <a:pt x="528243" y="243408"/>
                  </a:lnTo>
                  <a:close/>
                </a:path>
              </a:pathLst>
            </a:custGeom>
            <a:solidFill>
              <a:srgbClr val="73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401767" y="1759610"/>
              <a:ext cx="528243" cy="413766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13243915" y="1208201"/>
            <a:ext cx="688975" cy="1059815"/>
            <a:chOff x="13243915" y="1208201"/>
            <a:chExt cx="688975" cy="1059815"/>
          </a:xfrm>
        </p:grpSpPr>
        <p:sp>
          <p:nvSpPr>
            <p:cNvPr id="48" name="object 48"/>
            <p:cNvSpPr/>
            <p:nvPr/>
          </p:nvSpPr>
          <p:spPr>
            <a:xfrm>
              <a:off x="13243915" y="1208201"/>
              <a:ext cx="688975" cy="562610"/>
            </a:xfrm>
            <a:custGeom>
              <a:avLst/>
              <a:gdLst/>
              <a:ahLst/>
              <a:cxnLst/>
              <a:rect l="l" t="t" r="r" b="b"/>
              <a:pathLst>
                <a:path w="688975" h="562610">
                  <a:moveTo>
                    <a:pt x="684390" y="506437"/>
                  </a:moveTo>
                  <a:lnTo>
                    <a:pt x="4000" y="506437"/>
                  </a:lnTo>
                  <a:lnTo>
                    <a:pt x="0" y="510451"/>
                  </a:lnTo>
                  <a:lnTo>
                    <a:pt x="0" y="558520"/>
                  </a:lnTo>
                  <a:lnTo>
                    <a:pt x="4000" y="562521"/>
                  </a:lnTo>
                  <a:lnTo>
                    <a:pt x="684390" y="562521"/>
                  </a:lnTo>
                  <a:lnTo>
                    <a:pt x="688390" y="558520"/>
                  </a:lnTo>
                  <a:lnTo>
                    <a:pt x="688390" y="544626"/>
                  </a:lnTo>
                  <a:lnTo>
                    <a:pt x="17894" y="544626"/>
                  </a:lnTo>
                  <a:lnTo>
                    <a:pt x="17894" y="524332"/>
                  </a:lnTo>
                  <a:lnTo>
                    <a:pt x="688390" y="524332"/>
                  </a:lnTo>
                  <a:lnTo>
                    <a:pt x="688390" y="510451"/>
                  </a:lnTo>
                  <a:lnTo>
                    <a:pt x="684390" y="506437"/>
                  </a:lnTo>
                  <a:close/>
                </a:path>
                <a:path w="688975" h="562610">
                  <a:moveTo>
                    <a:pt x="688390" y="524332"/>
                  </a:moveTo>
                  <a:lnTo>
                    <a:pt x="670496" y="524332"/>
                  </a:lnTo>
                  <a:lnTo>
                    <a:pt x="670496" y="544626"/>
                  </a:lnTo>
                  <a:lnTo>
                    <a:pt x="688390" y="544626"/>
                  </a:lnTo>
                  <a:lnTo>
                    <a:pt x="688390" y="524332"/>
                  </a:lnTo>
                  <a:close/>
                </a:path>
                <a:path w="688975" h="562610">
                  <a:moveTo>
                    <a:pt x="684390" y="242773"/>
                  </a:moveTo>
                  <a:lnTo>
                    <a:pt x="4000" y="242773"/>
                  </a:lnTo>
                  <a:lnTo>
                    <a:pt x="25" y="246773"/>
                  </a:lnTo>
                  <a:lnTo>
                    <a:pt x="0" y="256666"/>
                  </a:lnTo>
                  <a:lnTo>
                    <a:pt x="4000" y="260680"/>
                  </a:lnTo>
                  <a:lnTo>
                    <a:pt x="19837" y="260680"/>
                  </a:lnTo>
                  <a:lnTo>
                    <a:pt x="19837" y="506437"/>
                  </a:lnTo>
                  <a:lnTo>
                    <a:pt x="37744" y="506437"/>
                  </a:lnTo>
                  <a:lnTo>
                    <a:pt x="37744" y="260667"/>
                  </a:lnTo>
                  <a:lnTo>
                    <a:pt x="684402" y="260667"/>
                  </a:lnTo>
                  <a:lnTo>
                    <a:pt x="688390" y="256666"/>
                  </a:lnTo>
                  <a:lnTo>
                    <a:pt x="688390" y="246773"/>
                  </a:lnTo>
                  <a:lnTo>
                    <a:pt x="684390" y="242773"/>
                  </a:lnTo>
                  <a:close/>
                </a:path>
                <a:path w="688975" h="562610">
                  <a:moveTo>
                    <a:pt x="86042" y="260667"/>
                  </a:moveTo>
                  <a:lnTo>
                    <a:pt x="68160" y="260667"/>
                  </a:lnTo>
                  <a:lnTo>
                    <a:pt x="68160" y="506437"/>
                  </a:lnTo>
                  <a:lnTo>
                    <a:pt x="86042" y="506437"/>
                  </a:lnTo>
                  <a:lnTo>
                    <a:pt x="86042" y="260667"/>
                  </a:lnTo>
                  <a:close/>
                </a:path>
                <a:path w="688975" h="562610">
                  <a:moveTo>
                    <a:pt x="145440" y="260667"/>
                  </a:moveTo>
                  <a:lnTo>
                    <a:pt x="127533" y="260667"/>
                  </a:lnTo>
                  <a:lnTo>
                    <a:pt x="127533" y="506437"/>
                  </a:lnTo>
                  <a:lnTo>
                    <a:pt x="145440" y="506437"/>
                  </a:lnTo>
                  <a:lnTo>
                    <a:pt x="145440" y="260667"/>
                  </a:lnTo>
                  <a:close/>
                </a:path>
                <a:path w="688975" h="562610">
                  <a:moveTo>
                    <a:pt x="204825" y="260667"/>
                  </a:moveTo>
                  <a:lnTo>
                    <a:pt x="186931" y="260667"/>
                  </a:lnTo>
                  <a:lnTo>
                    <a:pt x="186931" y="506437"/>
                  </a:lnTo>
                  <a:lnTo>
                    <a:pt x="204825" y="506437"/>
                  </a:lnTo>
                  <a:lnTo>
                    <a:pt x="204825" y="260667"/>
                  </a:lnTo>
                  <a:close/>
                </a:path>
                <a:path w="688975" h="562610">
                  <a:moveTo>
                    <a:pt x="264210" y="260667"/>
                  </a:moveTo>
                  <a:lnTo>
                    <a:pt x="246316" y="260667"/>
                  </a:lnTo>
                  <a:lnTo>
                    <a:pt x="246316" y="506437"/>
                  </a:lnTo>
                  <a:lnTo>
                    <a:pt x="264210" y="506437"/>
                  </a:lnTo>
                  <a:lnTo>
                    <a:pt x="264210" y="260667"/>
                  </a:lnTo>
                  <a:close/>
                </a:path>
                <a:path w="688975" h="562610">
                  <a:moveTo>
                    <a:pt x="323583" y="260667"/>
                  </a:moveTo>
                  <a:lnTo>
                    <a:pt x="305701" y="260667"/>
                  </a:lnTo>
                  <a:lnTo>
                    <a:pt x="305701" y="506437"/>
                  </a:lnTo>
                  <a:lnTo>
                    <a:pt x="323583" y="506437"/>
                  </a:lnTo>
                  <a:lnTo>
                    <a:pt x="323583" y="260667"/>
                  </a:lnTo>
                  <a:close/>
                </a:path>
                <a:path w="688975" h="562610">
                  <a:moveTo>
                    <a:pt x="382968" y="260667"/>
                  </a:moveTo>
                  <a:lnTo>
                    <a:pt x="365074" y="260667"/>
                  </a:lnTo>
                  <a:lnTo>
                    <a:pt x="365074" y="506437"/>
                  </a:lnTo>
                  <a:lnTo>
                    <a:pt x="382968" y="506437"/>
                  </a:lnTo>
                  <a:lnTo>
                    <a:pt x="382968" y="260667"/>
                  </a:lnTo>
                  <a:close/>
                </a:path>
                <a:path w="688975" h="562610">
                  <a:moveTo>
                    <a:pt x="442379" y="260667"/>
                  </a:moveTo>
                  <a:lnTo>
                    <a:pt x="424472" y="260667"/>
                  </a:lnTo>
                  <a:lnTo>
                    <a:pt x="424472" y="506437"/>
                  </a:lnTo>
                  <a:lnTo>
                    <a:pt x="442379" y="506437"/>
                  </a:lnTo>
                  <a:lnTo>
                    <a:pt x="442379" y="260667"/>
                  </a:lnTo>
                  <a:close/>
                </a:path>
                <a:path w="688975" h="562610">
                  <a:moveTo>
                    <a:pt x="501764" y="260667"/>
                  </a:moveTo>
                  <a:lnTo>
                    <a:pt x="481253" y="260667"/>
                  </a:lnTo>
                  <a:lnTo>
                    <a:pt x="481253" y="506437"/>
                  </a:lnTo>
                  <a:lnTo>
                    <a:pt x="501764" y="506437"/>
                  </a:lnTo>
                  <a:lnTo>
                    <a:pt x="501764" y="260667"/>
                  </a:lnTo>
                  <a:close/>
                </a:path>
                <a:path w="688975" h="562610">
                  <a:moveTo>
                    <a:pt x="561149" y="260667"/>
                  </a:moveTo>
                  <a:lnTo>
                    <a:pt x="543267" y="260667"/>
                  </a:lnTo>
                  <a:lnTo>
                    <a:pt x="543267" y="506437"/>
                  </a:lnTo>
                  <a:lnTo>
                    <a:pt x="561149" y="506437"/>
                  </a:lnTo>
                  <a:lnTo>
                    <a:pt x="561149" y="260667"/>
                  </a:lnTo>
                  <a:close/>
                </a:path>
                <a:path w="688975" h="562610">
                  <a:moveTo>
                    <a:pt x="620522" y="260667"/>
                  </a:moveTo>
                  <a:lnTo>
                    <a:pt x="602653" y="260667"/>
                  </a:lnTo>
                  <a:lnTo>
                    <a:pt x="602653" y="506437"/>
                  </a:lnTo>
                  <a:lnTo>
                    <a:pt x="620522" y="506437"/>
                  </a:lnTo>
                  <a:lnTo>
                    <a:pt x="620522" y="260667"/>
                  </a:lnTo>
                  <a:close/>
                </a:path>
                <a:path w="688975" h="562610">
                  <a:moveTo>
                    <a:pt x="684402" y="260667"/>
                  </a:moveTo>
                  <a:lnTo>
                    <a:pt x="650951" y="260667"/>
                  </a:lnTo>
                  <a:lnTo>
                    <a:pt x="650951" y="506437"/>
                  </a:lnTo>
                  <a:lnTo>
                    <a:pt x="668845" y="506437"/>
                  </a:lnTo>
                  <a:lnTo>
                    <a:pt x="668845" y="260680"/>
                  </a:lnTo>
                  <a:lnTo>
                    <a:pt x="684402" y="260667"/>
                  </a:lnTo>
                  <a:close/>
                </a:path>
                <a:path w="688975" h="562610">
                  <a:moveTo>
                    <a:pt x="495134" y="0"/>
                  </a:moveTo>
                  <a:lnTo>
                    <a:pt x="190931" y="0"/>
                  </a:lnTo>
                  <a:lnTo>
                    <a:pt x="186931" y="4000"/>
                  </a:lnTo>
                  <a:lnTo>
                    <a:pt x="186931" y="242773"/>
                  </a:lnTo>
                  <a:lnTo>
                    <a:pt x="204825" y="242773"/>
                  </a:lnTo>
                  <a:lnTo>
                    <a:pt x="204825" y="17881"/>
                  </a:lnTo>
                  <a:lnTo>
                    <a:pt x="499148" y="17881"/>
                  </a:lnTo>
                  <a:lnTo>
                    <a:pt x="499148" y="4000"/>
                  </a:lnTo>
                  <a:lnTo>
                    <a:pt x="495134" y="0"/>
                  </a:lnTo>
                  <a:close/>
                </a:path>
                <a:path w="688975" h="562610">
                  <a:moveTo>
                    <a:pt x="331279" y="38773"/>
                  </a:moveTo>
                  <a:lnTo>
                    <a:pt x="229527" y="38773"/>
                  </a:lnTo>
                  <a:lnTo>
                    <a:pt x="225513" y="42773"/>
                  </a:lnTo>
                  <a:lnTo>
                    <a:pt x="225513" y="242773"/>
                  </a:lnTo>
                  <a:lnTo>
                    <a:pt x="335280" y="242773"/>
                  </a:lnTo>
                  <a:lnTo>
                    <a:pt x="243408" y="242684"/>
                  </a:lnTo>
                  <a:lnTo>
                    <a:pt x="243408" y="56680"/>
                  </a:lnTo>
                  <a:lnTo>
                    <a:pt x="335280" y="56680"/>
                  </a:lnTo>
                  <a:lnTo>
                    <a:pt x="335280" y="42773"/>
                  </a:lnTo>
                  <a:lnTo>
                    <a:pt x="331279" y="38773"/>
                  </a:lnTo>
                  <a:close/>
                </a:path>
                <a:path w="688975" h="562610">
                  <a:moveTo>
                    <a:pt x="456552" y="38773"/>
                  </a:moveTo>
                  <a:lnTo>
                    <a:pt x="354812" y="38773"/>
                  </a:lnTo>
                  <a:lnTo>
                    <a:pt x="350786" y="42773"/>
                  </a:lnTo>
                  <a:lnTo>
                    <a:pt x="350786" y="242773"/>
                  </a:lnTo>
                  <a:lnTo>
                    <a:pt x="460565" y="242773"/>
                  </a:lnTo>
                  <a:lnTo>
                    <a:pt x="368680" y="242684"/>
                  </a:lnTo>
                  <a:lnTo>
                    <a:pt x="368680" y="56680"/>
                  </a:lnTo>
                  <a:lnTo>
                    <a:pt x="460565" y="56680"/>
                  </a:lnTo>
                  <a:lnTo>
                    <a:pt x="460565" y="42773"/>
                  </a:lnTo>
                  <a:lnTo>
                    <a:pt x="456552" y="38773"/>
                  </a:lnTo>
                  <a:close/>
                </a:path>
                <a:path w="688975" h="562610">
                  <a:moveTo>
                    <a:pt x="499148" y="17881"/>
                  </a:moveTo>
                  <a:lnTo>
                    <a:pt x="481253" y="17881"/>
                  </a:lnTo>
                  <a:lnTo>
                    <a:pt x="481253" y="242773"/>
                  </a:lnTo>
                  <a:lnTo>
                    <a:pt x="499148" y="242773"/>
                  </a:lnTo>
                  <a:lnTo>
                    <a:pt x="499148" y="17881"/>
                  </a:lnTo>
                  <a:close/>
                </a:path>
                <a:path w="688975" h="562610">
                  <a:moveTo>
                    <a:pt x="335280" y="56680"/>
                  </a:moveTo>
                  <a:lnTo>
                    <a:pt x="317385" y="56680"/>
                  </a:lnTo>
                  <a:lnTo>
                    <a:pt x="317385" y="242684"/>
                  </a:lnTo>
                  <a:lnTo>
                    <a:pt x="335280" y="242684"/>
                  </a:lnTo>
                  <a:lnTo>
                    <a:pt x="335280" y="56680"/>
                  </a:lnTo>
                  <a:close/>
                </a:path>
                <a:path w="688975" h="562610">
                  <a:moveTo>
                    <a:pt x="460565" y="56680"/>
                  </a:moveTo>
                  <a:lnTo>
                    <a:pt x="442645" y="56680"/>
                  </a:lnTo>
                  <a:lnTo>
                    <a:pt x="442645" y="242684"/>
                  </a:lnTo>
                  <a:lnTo>
                    <a:pt x="460565" y="242684"/>
                  </a:lnTo>
                  <a:lnTo>
                    <a:pt x="460565" y="56680"/>
                  </a:lnTo>
                  <a:close/>
                </a:path>
              </a:pathLst>
            </a:custGeom>
            <a:solidFill>
              <a:srgbClr val="7372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243917" y="1770724"/>
              <a:ext cx="688848" cy="497184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11315964" y="1961613"/>
            <a:ext cx="650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0">
              <a:lnSpc>
                <a:spcPct val="100000"/>
              </a:lnSpc>
              <a:spcBef>
                <a:spcPts val="100"/>
              </a:spcBef>
            </a:pPr>
            <a:r>
              <a:rPr sz="900" spc="-235" dirty="0">
                <a:solidFill>
                  <a:srgbClr val="737277"/>
                </a:solidFill>
                <a:latin typeface="Microsoft Sans Serif"/>
                <a:cs typeface="Microsoft Sans Serif"/>
              </a:rPr>
              <a:t>1</a:t>
            </a:r>
            <a:r>
              <a:rPr sz="900" spc="-25" dirty="0">
                <a:solidFill>
                  <a:srgbClr val="737277"/>
                </a:solidFill>
                <a:latin typeface="Microsoft Sans Serif"/>
                <a:cs typeface="Microsoft Sans Serif"/>
              </a:rPr>
              <a:t> </a:t>
            </a:r>
            <a:r>
              <a:rPr sz="900" spc="-15" dirty="0">
                <a:solidFill>
                  <a:srgbClr val="737277"/>
                </a:solidFill>
                <a:latin typeface="Microsoft Sans Serif"/>
                <a:cs typeface="Microsoft Sans Serif"/>
              </a:rPr>
              <a:t>recámara  </a:t>
            </a:r>
            <a:r>
              <a:rPr sz="900" spc="10" dirty="0">
                <a:solidFill>
                  <a:srgbClr val="737277"/>
                </a:solidFill>
                <a:latin typeface="Microsoft Sans Serif"/>
                <a:cs typeface="Microsoft Sans Serif"/>
              </a:rPr>
              <a:t>con</a:t>
            </a:r>
            <a:r>
              <a:rPr sz="900" spc="-20" dirty="0">
                <a:solidFill>
                  <a:srgbClr val="737277"/>
                </a:solidFill>
                <a:latin typeface="Microsoft Sans Serif"/>
                <a:cs typeface="Microsoft Sans Serif"/>
              </a:rPr>
              <a:t> </a:t>
            </a:r>
            <a:r>
              <a:rPr sz="900" spc="5" dirty="0">
                <a:solidFill>
                  <a:srgbClr val="737277"/>
                </a:solidFill>
                <a:latin typeface="Microsoft Sans Serif"/>
                <a:cs typeface="Microsoft Sans Serif"/>
              </a:rPr>
              <a:t>vestidor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185787" y="1961613"/>
            <a:ext cx="854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35" dirty="0">
                <a:solidFill>
                  <a:srgbClr val="737277"/>
                </a:solidFill>
                <a:latin typeface="Microsoft Sans Serif"/>
                <a:cs typeface="Microsoft Sans Serif"/>
              </a:rPr>
              <a:t>1</a:t>
            </a:r>
            <a:r>
              <a:rPr sz="900" spc="-25" dirty="0">
                <a:solidFill>
                  <a:srgbClr val="737277"/>
                </a:solidFill>
                <a:latin typeface="Microsoft Sans Serif"/>
                <a:cs typeface="Microsoft Sans Serif"/>
              </a:rPr>
              <a:t> </a:t>
            </a:r>
            <a:r>
              <a:rPr sz="900" spc="5" dirty="0">
                <a:solidFill>
                  <a:srgbClr val="737277"/>
                </a:solidFill>
                <a:latin typeface="Microsoft Sans Serif"/>
                <a:cs typeface="Microsoft Sans Serif"/>
              </a:rPr>
              <a:t>bañ</a:t>
            </a:r>
            <a:r>
              <a:rPr sz="900" spc="10" dirty="0">
                <a:solidFill>
                  <a:srgbClr val="737277"/>
                </a:solidFill>
                <a:latin typeface="Microsoft Sans Serif"/>
                <a:cs typeface="Microsoft Sans Serif"/>
              </a:rPr>
              <a:t>o</a:t>
            </a:r>
            <a:r>
              <a:rPr sz="900" spc="-20" dirty="0">
                <a:solidFill>
                  <a:srgbClr val="737277"/>
                </a:solidFill>
                <a:latin typeface="Microsoft Sans Serif"/>
                <a:cs typeface="Microsoft Sans Serif"/>
              </a:rPr>
              <a:t> </a:t>
            </a:r>
            <a:r>
              <a:rPr sz="900" spc="10" dirty="0">
                <a:solidFill>
                  <a:srgbClr val="737277"/>
                </a:solidFill>
                <a:latin typeface="Microsoft Sans Serif"/>
                <a:cs typeface="Microsoft Sans Serif"/>
              </a:rPr>
              <a:t>completo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418970" y="1961613"/>
            <a:ext cx="3911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0" dirty="0">
                <a:solidFill>
                  <a:srgbClr val="737277"/>
                </a:solidFill>
                <a:latin typeface="Microsoft Sans Serif"/>
                <a:cs typeface="Microsoft Sans Serif"/>
              </a:rPr>
              <a:t>T</a:t>
            </a:r>
            <a:r>
              <a:rPr sz="900" spc="-15" dirty="0">
                <a:solidFill>
                  <a:srgbClr val="737277"/>
                </a:solidFill>
                <a:latin typeface="Microsoft Sans Serif"/>
                <a:cs typeface="Microsoft Sans Serif"/>
              </a:rPr>
              <a:t>erraza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1350672" y="82599"/>
            <a:ext cx="11722098" cy="311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09995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solidFill>
                  <a:schemeClr val="tx1"/>
                </a:solidFill>
              </a:rPr>
              <a:t>Nive</a:t>
            </a:r>
            <a:r>
              <a:rPr spc="-15" dirty="0">
                <a:solidFill>
                  <a:schemeClr val="tx1"/>
                </a:solidFill>
              </a:rPr>
              <a:t>l</a:t>
            </a:r>
            <a:r>
              <a:rPr spc="-140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2211894" y="4012414"/>
            <a:ext cx="17233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latin typeface="Arial"/>
                <a:cs typeface="Arial"/>
              </a:rPr>
              <a:t>Roof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65" dirty="0">
                <a:latin typeface="Arial"/>
                <a:cs typeface="Arial"/>
              </a:rPr>
              <a:t>garden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9479" y="5152870"/>
            <a:ext cx="5424805" cy="103568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400" b="1" spc="-105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Accesos</a:t>
            </a:r>
            <a:endParaRPr sz="24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100" spc="5" dirty="0">
                <a:latin typeface="Microsoft Sans Serif"/>
                <a:cs typeface="Microsoft Sans Serif"/>
              </a:rPr>
              <a:t>Diseñados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para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25" dirty="0">
                <a:latin typeface="Microsoft Sans Serif"/>
                <a:cs typeface="Microsoft Sans Serif"/>
              </a:rPr>
              <a:t>tu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15" dirty="0">
                <a:latin typeface="Microsoft Sans Serif"/>
                <a:cs typeface="Microsoft Sans Serif"/>
              </a:rPr>
              <a:t>completo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20" dirty="0">
                <a:latin typeface="Microsoft Sans Serif"/>
                <a:cs typeface="Microsoft Sans Serif"/>
              </a:rPr>
              <a:t>confort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30" dirty="0">
                <a:latin typeface="Microsoft Sans Serif"/>
                <a:cs typeface="Microsoft Sans Serif"/>
              </a:rPr>
              <a:t>y</a:t>
            </a:r>
            <a:r>
              <a:rPr sz="1100" spc="-30" dirty="0">
                <a:latin typeface="Microsoft Sans Serif"/>
                <a:cs typeface="Microsoft Sans Serif"/>
              </a:rPr>
              <a:t> </a:t>
            </a:r>
            <a:r>
              <a:rPr sz="1100" spc="-10" dirty="0">
                <a:latin typeface="Microsoft Sans Serif"/>
                <a:cs typeface="Microsoft Sans Serif"/>
              </a:rPr>
              <a:t>seguridad.</a:t>
            </a:r>
            <a:endParaRPr sz="11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100" spc="5" dirty="0">
                <a:latin typeface="Microsoft Sans Serif"/>
                <a:cs typeface="Microsoft Sans Serif"/>
              </a:rPr>
              <a:t>Contamos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15" dirty="0">
                <a:latin typeface="Microsoft Sans Serif"/>
                <a:cs typeface="Microsoft Sans Serif"/>
              </a:rPr>
              <a:t>con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15" dirty="0">
                <a:latin typeface="Microsoft Sans Serif"/>
                <a:cs typeface="Microsoft Sans Serif"/>
              </a:rPr>
              <a:t>lobby,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10" dirty="0">
                <a:latin typeface="Microsoft Sans Serif"/>
                <a:cs typeface="Microsoft Sans Serif"/>
              </a:rPr>
              <a:t>video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de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seguridad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30" dirty="0">
                <a:latin typeface="Microsoft Sans Serif"/>
                <a:cs typeface="Microsoft Sans Serif"/>
              </a:rPr>
              <a:t>y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15" dirty="0">
                <a:latin typeface="Microsoft Sans Serif"/>
                <a:cs typeface="Microsoft Sans Serif"/>
              </a:rPr>
              <a:t>con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10" dirty="0">
                <a:latin typeface="Microsoft Sans Serif"/>
                <a:cs typeface="Microsoft Sans Serif"/>
              </a:rPr>
              <a:t>3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dirty="0">
                <a:latin typeface="Microsoft Sans Serif"/>
                <a:cs typeface="Microsoft Sans Serif"/>
              </a:rPr>
              <a:t>cajones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de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10" dirty="0">
                <a:latin typeface="Microsoft Sans Serif"/>
                <a:cs typeface="Microsoft Sans Serif"/>
              </a:rPr>
              <a:t>estacionamiento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5" dirty="0">
                <a:latin typeface="Microsoft Sans Serif"/>
                <a:cs typeface="Microsoft Sans Serif"/>
              </a:rPr>
              <a:t>por</a:t>
            </a:r>
            <a:r>
              <a:rPr sz="1100" spc="-25" dirty="0">
                <a:latin typeface="Microsoft Sans Serif"/>
                <a:cs typeface="Microsoft Sans Serif"/>
              </a:rPr>
              <a:t> </a:t>
            </a:r>
            <a:r>
              <a:rPr sz="1100" spc="-35" dirty="0">
                <a:latin typeface="Microsoft Sans Serif"/>
                <a:cs typeface="Microsoft Sans Serif"/>
              </a:rPr>
              <a:t>casa.</a:t>
            </a:r>
            <a:endParaRPr sz="11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226" y="572388"/>
            <a:ext cx="10276625" cy="272321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369438" y="765898"/>
            <a:ext cx="2489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Arial"/>
                <a:cs typeface="Arial"/>
              </a:rPr>
              <a:t>Estacionamientos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670712"/>
            <a:ext cx="1618549" cy="13973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0000" y="0"/>
            <a:ext cx="359994" cy="72000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5634" y="320220"/>
            <a:ext cx="4279900" cy="505459"/>
          </a:xfrm>
          <a:prstGeom prst="rect">
            <a:avLst/>
          </a:prstGeom>
          <a:solidFill>
            <a:srgbClr val="8AADD7"/>
          </a:solidFill>
        </p:spPr>
        <p:txBody>
          <a:bodyPr vert="horz" wrap="square" lIns="0" tIns="19050" rIns="0" bIns="0" rtlCol="0">
            <a:spAutoFit/>
          </a:bodyPr>
          <a:lstStyle/>
          <a:p>
            <a:pPr marL="732155">
              <a:lnSpc>
                <a:spcPct val="100000"/>
              </a:lnSpc>
              <a:spcBef>
                <a:spcPts val="150"/>
              </a:spcBef>
            </a:pPr>
            <a:r>
              <a:rPr sz="2900" spc="5" dirty="0"/>
              <a:t>CASA</a:t>
            </a:r>
            <a:r>
              <a:rPr sz="2900" spc="-200" dirty="0"/>
              <a:t> </a:t>
            </a:r>
            <a:r>
              <a:rPr sz="2900" spc="-630" dirty="0"/>
              <a:t>1</a:t>
            </a:r>
            <a:endParaRPr sz="2900" dirty="0"/>
          </a:p>
        </p:txBody>
      </p:sp>
      <p:sp>
        <p:nvSpPr>
          <p:cNvPr id="4" name="object 4"/>
          <p:cNvSpPr txBox="1"/>
          <p:nvPr/>
        </p:nvSpPr>
        <p:spPr>
          <a:xfrm>
            <a:off x="715347" y="1059560"/>
            <a:ext cx="1638935" cy="104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1009">
              <a:lnSpc>
                <a:spcPct val="119100"/>
              </a:lnSpc>
              <a:spcBef>
                <a:spcPts val="100"/>
              </a:spcBef>
              <a:buChar char="•"/>
              <a:tabLst>
                <a:tab pos="109220" algn="l"/>
              </a:tabLst>
            </a:pPr>
            <a:r>
              <a:rPr sz="1400" spc="10" dirty="0">
                <a:latin typeface="Microsoft Sans Serif"/>
                <a:cs typeface="Microsoft Sans Serif"/>
              </a:rPr>
              <a:t>3 </a:t>
            </a:r>
            <a:r>
              <a:rPr sz="1400" spc="-20" dirty="0">
                <a:latin typeface="Microsoft Sans Serif"/>
                <a:cs typeface="Microsoft Sans Serif"/>
              </a:rPr>
              <a:t>recámaras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ppal.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con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baño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spc="20" dirty="0">
                <a:latin typeface="Microsoft Sans Serif"/>
                <a:cs typeface="Microsoft Sans Serif"/>
              </a:rPr>
              <a:t>completo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35" dirty="0">
                <a:latin typeface="Microsoft Sans Serif"/>
                <a:cs typeface="Microsoft Sans Serif"/>
              </a:rPr>
              <a:t>y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vestidor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10" dirty="0">
                <a:latin typeface="Microsoft Sans Serif"/>
                <a:cs typeface="Microsoft Sans Serif"/>
              </a:rPr>
              <a:t>3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baños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completos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8210" y="5151255"/>
            <a:ext cx="14008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0400" algn="l"/>
              </a:tabLst>
            </a:pPr>
            <a:r>
              <a:rPr sz="900" spc="-35" dirty="0">
                <a:solidFill>
                  <a:srgbClr val="898A8E"/>
                </a:solidFill>
                <a:latin typeface="Microsoft Sans Serif"/>
                <a:cs typeface="Microsoft Sans Serif"/>
              </a:rPr>
              <a:t>TO</a:t>
            </a:r>
            <a:r>
              <a:rPr sz="900" spc="-100" dirty="0">
                <a:solidFill>
                  <a:srgbClr val="898A8E"/>
                </a:solidFill>
                <a:latin typeface="Microsoft Sans Serif"/>
                <a:cs typeface="Microsoft Sans Serif"/>
              </a:rPr>
              <a:t>T</a:t>
            </a:r>
            <a:r>
              <a:rPr sz="900" dirty="0">
                <a:solidFill>
                  <a:srgbClr val="898A8E"/>
                </a:solidFill>
                <a:latin typeface="Microsoft Sans Serif"/>
                <a:cs typeface="Microsoft Sans Serif"/>
              </a:rPr>
              <a:t>A</a:t>
            </a:r>
            <a:r>
              <a:rPr sz="900" spc="20" dirty="0">
                <a:solidFill>
                  <a:srgbClr val="898A8E"/>
                </a:solidFill>
                <a:latin typeface="Microsoft Sans Serif"/>
                <a:cs typeface="Microsoft Sans Serif"/>
              </a:rPr>
              <a:t>L</a:t>
            </a:r>
            <a:r>
              <a:rPr sz="900" dirty="0">
                <a:solidFill>
                  <a:srgbClr val="898A8E"/>
                </a:solidFill>
                <a:latin typeface="Microsoft Sans Serif"/>
                <a:cs typeface="Microsoft Sans Serif"/>
              </a:rPr>
              <a:t>	</a:t>
            </a:r>
            <a:r>
              <a:rPr sz="1200" spc="-5" dirty="0">
                <a:latin typeface="Microsoft Sans Serif"/>
                <a:cs typeface="Microsoft Sans Serif"/>
              </a:rPr>
              <a:t>255.8</a:t>
            </a:r>
            <a:r>
              <a:rPr sz="1200" dirty="0">
                <a:latin typeface="Microsoft Sans Serif"/>
                <a:cs typeface="Microsoft Sans Serif"/>
              </a:rPr>
              <a:t>5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6071" y="3301750"/>
            <a:ext cx="666115" cy="157735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5" dirty="0">
                <a:latin typeface="Microsoft Sans Serif"/>
                <a:cs typeface="Microsoft Sans Serif"/>
              </a:rPr>
              <a:t>52.58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-75" dirty="0">
                <a:latin typeface="Microsoft Sans Serif"/>
                <a:cs typeface="Microsoft Sans Serif"/>
              </a:rPr>
              <a:t>53.12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-65" dirty="0">
                <a:latin typeface="Microsoft Sans Serif"/>
                <a:cs typeface="Microsoft Sans Serif"/>
              </a:rPr>
              <a:t>51.54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-114" dirty="0">
                <a:latin typeface="Microsoft Sans Serif"/>
                <a:cs typeface="Microsoft Sans Serif"/>
              </a:rPr>
              <a:t>16.41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-75" dirty="0">
                <a:latin typeface="Microsoft Sans Serif"/>
                <a:cs typeface="Microsoft Sans Serif"/>
              </a:rPr>
              <a:t>35.13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-85" dirty="0">
                <a:latin typeface="Microsoft Sans Serif"/>
                <a:cs typeface="Microsoft Sans Serif"/>
              </a:rPr>
              <a:t>12.</a:t>
            </a:r>
            <a:r>
              <a:rPr sz="1200" spc="-190" dirty="0">
                <a:latin typeface="Microsoft Sans Serif"/>
                <a:cs typeface="Microsoft Sans Serif"/>
              </a:rPr>
              <a:t>4</a:t>
            </a:r>
            <a:r>
              <a:rPr sz="1200" spc="-30" dirty="0">
                <a:latin typeface="Microsoft Sans Serif"/>
                <a:cs typeface="Microsoft Sans Serif"/>
              </a:rPr>
              <a:t>7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56390" y="2670295"/>
            <a:ext cx="2051685" cy="65722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751205">
              <a:lnSpc>
                <a:spcPct val="100000"/>
              </a:lnSpc>
              <a:spcBef>
                <a:spcPts val="1060"/>
              </a:spcBef>
            </a:pPr>
            <a:r>
              <a:rPr sz="1500" spc="15" dirty="0">
                <a:latin typeface="Microsoft Sans Serif"/>
                <a:cs typeface="Microsoft Sans Serif"/>
              </a:rPr>
              <a:t>Superﬁcies</a:t>
            </a: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1372235" algn="l"/>
              </a:tabLst>
            </a:pPr>
            <a:r>
              <a:rPr sz="900" spc="-70" dirty="0">
                <a:solidFill>
                  <a:srgbClr val="898A8E"/>
                </a:solidFill>
                <a:latin typeface="Microsoft Sans Serif"/>
                <a:cs typeface="Microsoft Sans Serif"/>
              </a:rPr>
              <a:t>ES</a:t>
            </a:r>
            <a:r>
              <a:rPr sz="900" spc="-130" dirty="0">
                <a:solidFill>
                  <a:srgbClr val="898A8E"/>
                </a:solidFill>
                <a:latin typeface="Microsoft Sans Serif"/>
                <a:cs typeface="Microsoft Sans Serif"/>
              </a:rPr>
              <a:t>T</a:t>
            </a:r>
            <a:r>
              <a:rPr sz="900" spc="-15" dirty="0">
                <a:solidFill>
                  <a:srgbClr val="898A8E"/>
                </a:solidFill>
                <a:latin typeface="Microsoft Sans Serif"/>
                <a:cs typeface="Microsoft Sans Serif"/>
              </a:rPr>
              <a:t>ACIONAMIENT</a:t>
            </a:r>
            <a:r>
              <a:rPr sz="900" spc="30" dirty="0">
                <a:solidFill>
                  <a:srgbClr val="898A8E"/>
                </a:solidFill>
                <a:latin typeface="Microsoft Sans Serif"/>
                <a:cs typeface="Microsoft Sans Serif"/>
              </a:rPr>
              <a:t>O</a:t>
            </a:r>
            <a:r>
              <a:rPr sz="900" dirty="0">
                <a:solidFill>
                  <a:srgbClr val="898A8E"/>
                </a:solidFill>
                <a:latin typeface="Microsoft Sans Serif"/>
                <a:cs typeface="Microsoft Sans Serif"/>
              </a:rPr>
              <a:t>	</a:t>
            </a:r>
            <a:r>
              <a:rPr sz="1200" spc="35" dirty="0">
                <a:latin typeface="Microsoft Sans Serif"/>
                <a:cs typeface="Microsoft Sans Serif"/>
              </a:rPr>
              <a:t>34.60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9290" y="3424850"/>
            <a:ext cx="742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98A8E"/>
                </a:solidFill>
                <a:latin typeface="Microsoft Sans Serif"/>
                <a:cs typeface="Microsoft Sans Serif"/>
              </a:rPr>
              <a:t>PLAN</a:t>
            </a:r>
            <a:r>
              <a:rPr sz="900" spc="-90" dirty="0">
                <a:solidFill>
                  <a:srgbClr val="898A8E"/>
                </a:solidFill>
                <a:latin typeface="Microsoft Sans Serif"/>
                <a:cs typeface="Microsoft Sans Serif"/>
              </a:rPr>
              <a:t>T</a:t>
            </a:r>
            <a:r>
              <a:rPr sz="900" spc="45" dirty="0">
                <a:solidFill>
                  <a:srgbClr val="898A8E"/>
                </a:solidFill>
                <a:latin typeface="Microsoft Sans Serif"/>
                <a:cs typeface="Microsoft Sans Serif"/>
              </a:rPr>
              <a:t>A</a:t>
            </a:r>
            <a:r>
              <a:rPr sz="900" spc="-65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898A8E"/>
                </a:solidFill>
                <a:latin typeface="Microsoft Sans Serif"/>
                <a:cs typeface="Microsoft Sans Serif"/>
              </a:rPr>
              <a:t>BAJA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4585" y="3674574"/>
            <a:ext cx="918210" cy="40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898A8E"/>
                </a:solidFill>
                <a:latin typeface="Microsoft Sans Serif"/>
                <a:cs typeface="Microsoft Sans Serif"/>
              </a:rPr>
              <a:t>PRIME</a:t>
            </a:r>
            <a:r>
              <a:rPr sz="900" spc="-80" dirty="0">
                <a:solidFill>
                  <a:srgbClr val="898A8E"/>
                </a:solidFill>
                <a:latin typeface="Microsoft Sans Serif"/>
                <a:cs typeface="Microsoft Sans Serif"/>
              </a:rPr>
              <a:t>R</a:t>
            </a:r>
            <a:r>
              <a:rPr sz="900" spc="-65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898A8E"/>
                </a:solidFill>
                <a:latin typeface="Microsoft Sans Serif"/>
                <a:cs typeface="Microsoft Sans Serif"/>
              </a:rPr>
              <a:t>NIVEL</a:t>
            </a:r>
            <a:endParaRPr sz="9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815"/>
              </a:spcBef>
            </a:pPr>
            <a:r>
              <a:rPr sz="900" spc="-75" dirty="0">
                <a:solidFill>
                  <a:srgbClr val="898A8E"/>
                </a:solidFill>
                <a:latin typeface="Microsoft Sans Serif"/>
                <a:cs typeface="Microsoft Sans Serif"/>
              </a:rPr>
              <a:t>SE</a:t>
            </a:r>
            <a:r>
              <a:rPr sz="900" spc="-25" dirty="0">
                <a:solidFill>
                  <a:srgbClr val="898A8E"/>
                </a:solidFill>
                <a:latin typeface="Microsoft Sans Serif"/>
                <a:cs typeface="Microsoft Sans Serif"/>
              </a:rPr>
              <a:t>GUND</a:t>
            </a:r>
            <a:r>
              <a:rPr sz="900" dirty="0">
                <a:solidFill>
                  <a:srgbClr val="898A8E"/>
                </a:solidFill>
                <a:latin typeface="Microsoft Sans Serif"/>
                <a:cs typeface="Microsoft Sans Serif"/>
              </a:rPr>
              <a:t>O</a:t>
            </a:r>
            <a:r>
              <a:rPr sz="900" spc="-70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898A8E"/>
                </a:solidFill>
                <a:latin typeface="Microsoft Sans Serif"/>
                <a:cs typeface="Microsoft Sans Serif"/>
              </a:rPr>
              <a:t>NIVEL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9552" y="4169912"/>
            <a:ext cx="10426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0" dirty="0">
                <a:solidFill>
                  <a:srgbClr val="898A8E"/>
                </a:solidFill>
                <a:latin typeface="Microsoft Sans Serif"/>
                <a:cs typeface="Microsoft Sans Serif"/>
              </a:rPr>
              <a:t>P</a:t>
            </a:r>
            <a:r>
              <a:rPr sz="900" spc="-45" dirty="0">
                <a:solidFill>
                  <a:srgbClr val="898A8E"/>
                </a:solidFill>
                <a:latin typeface="Microsoft Sans Serif"/>
                <a:cs typeface="Microsoft Sans Serif"/>
              </a:rPr>
              <a:t>A</a:t>
            </a:r>
            <a:r>
              <a:rPr sz="900" spc="-25" dirty="0">
                <a:solidFill>
                  <a:srgbClr val="898A8E"/>
                </a:solidFill>
                <a:latin typeface="Microsoft Sans Serif"/>
                <a:cs typeface="Microsoft Sans Serif"/>
              </a:rPr>
              <a:t>TI</a:t>
            </a:r>
            <a:r>
              <a:rPr sz="900" dirty="0">
                <a:solidFill>
                  <a:srgbClr val="898A8E"/>
                </a:solidFill>
                <a:latin typeface="Microsoft Sans Serif"/>
                <a:cs typeface="Microsoft Sans Serif"/>
              </a:rPr>
              <a:t>O</a:t>
            </a:r>
            <a:r>
              <a:rPr sz="900" spc="-65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55" dirty="0">
                <a:solidFill>
                  <a:srgbClr val="898A8E"/>
                </a:solidFill>
                <a:latin typeface="Microsoft Sans Serif"/>
                <a:cs typeface="Microsoft Sans Serif"/>
              </a:rPr>
              <a:t>D</a:t>
            </a:r>
            <a:r>
              <a:rPr sz="900" spc="-25" dirty="0">
                <a:solidFill>
                  <a:srgbClr val="898A8E"/>
                </a:solidFill>
                <a:latin typeface="Microsoft Sans Serif"/>
                <a:cs typeface="Microsoft Sans Serif"/>
              </a:rPr>
              <a:t>E</a:t>
            </a:r>
            <a:r>
              <a:rPr sz="900" spc="-70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75" dirty="0">
                <a:solidFill>
                  <a:srgbClr val="898A8E"/>
                </a:solidFill>
                <a:latin typeface="Microsoft Sans Serif"/>
                <a:cs typeface="Microsoft Sans Serif"/>
              </a:rPr>
              <a:t>SE</a:t>
            </a:r>
            <a:r>
              <a:rPr sz="900" spc="-30" dirty="0">
                <a:solidFill>
                  <a:srgbClr val="898A8E"/>
                </a:solidFill>
                <a:latin typeface="Microsoft Sans Serif"/>
                <a:cs typeface="Microsoft Sans Serif"/>
              </a:rPr>
              <a:t>RVICIO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25525" y="4424317"/>
            <a:ext cx="8166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898A8E"/>
                </a:solidFill>
                <a:latin typeface="Microsoft Sans Serif"/>
                <a:cs typeface="Microsoft Sans Serif"/>
              </a:rPr>
              <a:t>ROO</a:t>
            </a:r>
            <a:r>
              <a:rPr sz="900" spc="-15" dirty="0">
                <a:solidFill>
                  <a:srgbClr val="898A8E"/>
                </a:solidFill>
                <a:latin typeface="Microsoft Sans Serif"/>
                <a:cs typeface="Microsoft Sans Serif"/>
              </a:rPr>
              <a:t>F</a:t>
            </a:r>
            <a:r>
              <a:rPr sz="900" spc="-65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898A8E"/>
                </a:solidFill>
                <a:latin typeface="Microsoft Sans Serif"/>
                <a:cs typeface="Microsoft Sans Serif"/>
              </a:rPr>
              <a:t>GARDEN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9329" y="4692083"/>
            <a:ext cx="593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solidFill>
                  <a:srgbClr val="898A8E"/>
                </a:solidFill>
                <a:latin typeface="Microsoft Sans Serif"/>
                <a:cs typeface="Microsoft Sans Serif"/>
              </a:rPr>
              <a:t>TERRAZAS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98087" y="5968802"/>
            <a:ext cx="1085850" cy="6032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1500" b="1" spc="15" dirty="0">
                <a:latin typeface="Arial"/>
                <a:cs typeface="Arial"/>
              </a:rPr>
              <a:t>VENDIDA</a:t>
            </a:r>
            <a:endParaRPr sz="15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1200" spc="80" dirty="0">
                <a:latin typeface="Microsoft Sans Serif"/>
                <a:cs typeface="Microsoft Sans Serif"/>
              </a:rPr>
              <a:t>M</a:t>
            </a:r>
            <a:r>
              <a:rPr sz="1200" spc="55" dirty="0">
                <a:latin typeface="Microsoft Sans Serif"/>
                <a:cs typeface="Microsoft Sans Serif"/>
              </a:rPr>
              <a:t>2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POR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40" dirty="0">
                <a:latin typeface="Microsoft Sans Serif"/>
                <a:cs typeface="Microsoft Sans Serif"/>
              </a:rPr>
              <a:t>CASA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57321" y="360006"/>
            <a:ext cx="4283075" cy="505459"/>
          </a:xfrm>
          <a:prstGeom prst="rect">
            <a:avLst/>
          </a:prstGeom>
          <a:solidFill>
            <a:srgbClr val="D9ECEB"/>
          </a:solidFill>
        </p:spPr>
        <p:txBody>
          <a:bodyPr vert="horz" wrap="square" lIns="0" tIns="19050" rIns="0" bIns="0" rtlCol="0">
            <a:spAutoFit/>
          </a:bodyPr>
          <a:lstStyle/>
          <a:p>
            <a:pPr marL="2789555">
              <a:lnSpc>
                <a:spcPct val="100000"/>
              </a:lnSpc>
              <a:spcBef>
                <a:spcPts val="150"/>
              </a:spcBef>
            </a:pPr>
            <a:r>
              <a:rPr sz="2900" b="1" spc="5" dirty="0">
                <a:solidFill>
                  <a:srgbClr val="1F1410"/>
                </a:solidFill>
                <a:latin typeface="Arial"/>
                <a:cs typeface="Arial"/>
              </a:rPr>
              <a:t>CASA</a:t>
            </a:r>
            <a:r>
              <a:rPr sz="2900" b="1" spc="-200" dirty="0">
                <a:solidFill>
                  <a:srgbClr val="1F1410"/>
                </a:solidFill>
                <a:latin typeface="Arial"/>
                <a:cs typeface="Arial"/>
              </a:rPr>
              <a:t> </a:t>
            </a:r>
            <a:r>
              <a:rPr sz="2900" b="1" spc="65" dirty="0">
                <a:solidFill>
                  <a:srgbClr val="1F1410"/>
                </a:solidFill>
                <a:latin typeface="Arial"/>
                <a:cs typeface="Arial"/>
              </a:rPr>
              <a:t>2</a:t>
            </a:r>
            <a:endParaRPr sz="2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15790" y="964868"/>
            <a:ext cx="1677670" cy="12960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08585" indent="-96520">
              <a:lnSpc>
                <a:spcPct val="100000"/>
              </a:lnSpc>
              <a:spcBef>
                <a:spcPts val="420"/>
              </a:spcBef>
              <a:buChar char="•"/>
              <a:tabLst>
                <a:tab pos="109220" algn="l"/>
              </a:tabLst>
            </a:pPr>
            <a:r>
              <a:rPr sz="1400" spc="-365" dirty="0">
                <a:latin typeface="Microsoft Sans Serif"/>
                <a:cs typeface="Microsoft Sans Serif"/>
              </a:rPr>
              <a:t>1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medi</a:t>
            </a:r>
            <a:r>
              <a:rPr sz="1400" spc="25" dirty="0">
                <a:latin typeface="Microsoft Sans Serif"/>
                <a:cs typeface="Microsoft Sans Serif"/>
              </a:rPr>
              <a:t>o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baño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-25" dirty="0">
                <a:latin typeface="Microsoft Sans Serif"/>
                <a:cs typeface="Microsoft Sans Serif"/>
              </a:rPr>
              <a:t>Sala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25" dirty="0">
                <a:latin typeface="Microsoft Sans Serif"/>
                <a:cs typeface="Microsoft Sans Serif"/>
              </a:rPr>
              <a:t>-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15" dirty="0">
                <a:latin typeface="Microsoft Sans Serif"/>
                <a:cs typeface="Microsoft Sans Serif"/>
              </a:rPr>
              <a:t>comedor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10" dirty="0">
                <a:latin typeface="Microsoft Sans Serif"/>
                <a:cs typeface="Microsoft Sans Serif"/>
              </a:rPr>
              <a:t>3</a:t>
            </a:r>
            <a:r>
              <a:rPr sz="1400" spc="-9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estacionamientos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Patio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de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servicio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Roof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garden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281923" y="932917"/>
            <a:ext cx="1638935" cy="104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1009">
              <a:lnSpc>
                <a:spcPct val="119100"/>
              </a:lnSpc>
              <a:spcBef>
                <a:spcPts val="100"/>
              </a:spcBef>
              <a:buChar char="•"/>
              <a:tabLst>
                <a:tab pos="109220" algn="l"/>
              </a:tabLst>
            </a:pPr>
            <a:r>
              <a:rPr sz="1400" spc="10" dirty="0">
                <a:latin typeface="Microsoft Sans Serif"/>
                <a:cs typeface="Microsoft Sans Serif"/>
              </a:rPr>
              <a:t>3 </a:t>
            </a:r>
            <a:r>
              <a:rPr sz="1400" spc="-20" dirty="0">
                <a:latin typeface="Microsoft Sans Serif"/>
                <a:cs typeface="Microsoft Sans Serif"/>
              </a:rPr>
              <a:t>recámaras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ppal.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con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baño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spc="20" dirty="0">
                <a:latin typeface="Microsoft Sans Serif"/>
                <a:cs typeface="Microsoft Sans Serif"/>
              </a:rPr>
              <a:t>completo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35" dirty="0">
                <a:latin typeface="Microsoft Sans Serif"/>
                <a:cs typeface="Microsoft Sans Serif"/>
              </a:rPr>
              <a:t>y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vestidor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10" dirty="0">
                <a:latin typeface="Microsoft Sans Serif"/>
                <a:cs typeface="Microsoft Sans Serif"/>
              </a:rPr>
              <a:t>3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baños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completos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50347" y="933095"/>
            <a:ext cx="1677670" cy="12960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08585" indent="-96520" algn="just">
              <a:lnSpc>
                <a:spcPct val="100000"/>
              </a:lnSpc>
              <a:spcBef>
                <a:spcPts val="420"/>
              </a:spcBef>
              <a:buChar char="•"/>
              <a:tabLst>
                <a:tab pos="109220" algn="l"/>
              </a:tabLst>
            </a:pPr>
            <a:r>
              <a:rPr sz="1400" spc="-365" dirty="0">
                <a:latin typeface="Microsoft Sans Serif"/>
                <a:cs typeface="Microsoft Sans Serif"/>
              </a:rPr>
              <a:t>1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medi</a:t>
            </a:r>
            <a:r>
              <a:rPr sz="1400" spc="25" dirty="0">
                <a:latin typeface="Microsoft Sans Serif"/>
                <a:cs typeface="Microsoft Sans Serif"/>
              </a:rPr>
              <a:t>o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baño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 algn="just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-25" dirty="0">
                <a:latin typeface="Microsoft Sans Serif"/>
                <a:cs typeface="Microsoft Sans Serif"/>
              </a:rPr>
              <a:t>Sala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25" dirty="0">
                <a:latin typeface="Microsoft Sans Serif"/>
                <a:cs typeface="Microsoft Sans Serif"/>
              </a:rPr>
              <a:t>-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15" dirty="0">
                <a:latin typeface="Microsoft Sans Serif"/>
                <a:cs typeface="Microsoft Sans Serif"/>
              </a:rPr>
              <a:t>comedor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 algn="just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10" dirty="0">
                <a:latin typeface="Microsoft Sans Serif"/>
                <a:cs typeface="Microsoft Sans Serif"/>
              </a:rPr>
              <a:t>3</a:t>
            </a:r>
            <a:r>
              <a:rPr sz="1400" spc="-9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estacionamientos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 algn="just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Patio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de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servicio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 algn="just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Roof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garden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580681" y="5189470"/>
            <a:ext cx="374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5" dirty="0">
                <a:solidFill>
                  <a:srgbClr val="898A8E"/>
                </a:solidFill>
                <a:latin typeface="Microsoft Sans Serif"/>
                <a:cs typeface="Microsoft Sans Serif"/>
              </a:rPr>
              <a:t>TO</a:t>
            </a:r>
            <a:r>
              <a:rPr sz="900" spc="-100" dirty="0">
                <a:solidFill>
                  <a:srgbClr val="898A8E"/>
                </a:solidFill>
                <a:latin typeface="Microsoft Sans Serif"/>
                <a:cs typeface="Microsoft Sans Serif"/>
              </a:rPr>
              <a:t>T</a:t>
            </a:r>
            <a:r>
              <a:rPr sz="900" dirty="0">
                <a:solidFill>
                  <a:srgbClr val="898A8E"/>
                </a:solidFill>
                <a:latin typeface="Microsoft Sans Serif"/>
                <a:cs typeface="Microsoft Sans Serif"/>
              </a:rPr>
              <a:t>AL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28542" y="3047700"/>
            <a:ext cx="711835" cy="183896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10" dirty="0">
                <a:latin typeface="Microsoft Sans Serif"/>
                <a:cs typeface="Microsoft Sans Serif"/>
              </a:rPr>
              <a:t>27.8</a:t>
            </a:r>
            <a:r>
              <a:rPr sz="1200" spc="-5" dirty="0">
                <a:latin typeface="Microsoft Sans Serif"/>
                <a:cs typeface="Microsoft Sans Serif"/>
              </a:rPr>
              <a:t>6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15" dirty="0">
                <a:latin typeface="Microsoft Sans Serif"/>
                <a:cs typeface="Microsoft Sans Serif"/>
              </a:rPr>
              <a:t>39.46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-35" dirty="0">
                <a:latin typeface="Microsoft Sans Serif"/>
                <a:cs typeface="Microsoft Sans Serif"/>
              </a:rPr>
              <a:t>40.31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70" dirty="0">
                <a:latin typeface="Microsoft Sans Serif"/>
                <a:cs typeface="Microsoft Sans Serif"/>
              </a:rPr>
              <a:t>40.08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-65" dirty="0">
                <a:latin typeface="Microsoft Sans Serif"/>
                <a:cs typeface="Microsoft Sans Serif"/>
              </a:rPr>
              <a:t>14.87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-30" dirty="0">
                <a:latin typeface="Microsoft Sans Serif"/>
                <a:cs typeface="Microsoft Sans Serif"/>
              </a:rPr>
              <a:t>22.37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30" dirty="0">
                <a:latin typeface="Microsoft Sans Serif"/>
                <a:cs typeface="Microsoft Sans Serif"/>
              </a:rPr>
              <a:t>2.90</a:t>
            </a:r>
            <a:r>
              <a:rPr sz="1200" spc="-7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228542" y="5151125"/>
            <a:ext cx="7150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Microsoft Sans Serif"/>
                <a:cs typeface="Microsoft Sans Serif"/>
              </a:rPr>
              <a:t>187.85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68862" y="3157085"/>
            <a:ext cx="1089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98A8E"/>
                </a:solidFill>
                <a:latin typeface="Microsoft Sans Serif"/>
                <a:cs typeface="Microsoft Sans Serif"/>
              </a:rPr>
              <a:t>ESTACIONAMIENTO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211761" y="3424850"/>
            <a:ext cx="742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98A8E"/>
                </a:solidFill>
                <a:latin typeface="Microsoft Sans Serif"/>
                <a:cs typeface="Microsoft Sans Serif"/>
              </a:rPr>
              <a:t>PLAN</a:t>
            </a:r>
            <a:r>
              <a:rPr sz="900" spc="-90" dirty="0">
                <a:solidFill>
                  <a:srgbClr val="898A8E"/>
                </a:solidFill>
                <a:latin typeface="Microsoft Sans Serif"/>
                <a:cs typeface="Microsoft Sans Serif"/>
              </a:rPr>
              <a:t>T</a:t>
            </a:r>
            <a:r>
              <a:rPr sz="900" spc="45" dirty="0">
                <a:solidFill>
                  <a:srgbClr val="898A8E"/>
                </a:solidFill>
                <a:latin typeface="Microsoft Sans Serif"/>
                <a:cs typeface="Microsoft Sans Serif"/>
              </a:rPr>
              <a:t>A</a:t>
            </a:r>
            <a:r>
              <a:rPr sz="900" spc="-65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898A8E"/>
                </a:solidFill>
                <a:latin typeface="Microsoft Sans Serif"/>
                <a:cs typeface="Microsoft Sans Serif"/>
              </a:rPr>
              <a:t>BAJA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37057" y="3674574"/>
            <a:ext cx="918210" cy="40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898A8E"/>
                </a:solidFill>
                <a:latin typeface="Microsoft Sans Serif"/>
                <a:cs typeface="Microsoft Sans Serif"/>
              </a:rPr>
              <a:t>PRIME</a:t>
            </a:r>
            <a:r>
              <a:rPr sz="900" spc="-80" dirty="0">
                <a:solidFill>
                  <a:srgbClr val="898A8E"/>
                </a:solidFill>
                <a:latin typeface="Microsoft Sans Serif"/>
                <a:cs typeface="Microsoft Sans Serif"/>
              </a:rPr>
              <a:t>R</a:t>
            </a:r>
            <a:r>
              <a:rPr sz="900" spc="-65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898A8E"/>
                </a:solidFill>
                <a:latin typeface="Microsoft Sans Serif"/>
                <a:cs typeface="Microsoft Sans Serif"/>
              </a:rPr>
              <a:t>NIVEL</a:t>
            </a:r>
            <a:endParaRPr sz="9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815"/>
              </a:spcBef>
            </a:pPr>
            <a:r>
              <a:rPr sz="900" spc="-75" dirty="0">
                <a:solidFill>
                  <a:srgbClr val="898A8E"/>
                </a:solidFill>
                <a:latin typeface="Microsoft Sans Serif"/>
                <a:cs typeface="Microsoft Sans Serif"/>
              </a:rPr>
              <a:t>SE</a:t>
            </a:r>
            <a:r>
              <a:rPr sz="900" spc="-25" dirty="0">
                <a:solidFill>
                  <a:srgbClr val="898A8E"/>
                </a:solidFill>
                <a:latin typeface="Microsoft Sans Serif"/>
                <a:cs typeface="Microsoft Sans Serif"/>
              </a:rPr>
              <a:t>GUND</a:t>
            </a:r>
            <a:r>
              <a:rPr sz="900" dirty="0">
                <a:solidFill>
                  <a:srgbClr val="898A8E"/>
                </a:solidFill>
                <a:latin typeface="Microsoft Sans Serif"/>
                <a:cs typeface="Microsoft Sans Serif"/>
              </a:rPr>
              <a:t>O</a:t>
            </a:r>
            <a:r>
              <a:rPr sz="900" spc="-70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898A8E"/>
                </a:solidFill>
                <a:latin typeface="Microsoft Sans Serif"/>
                <a:cs typeface="Microsoft Sans Serif"/>
              </a:rPr>
              <a:t>NIVEL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12023" y="4169912"/>
            <a:ext cx="10426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0" dirty="0">
                <a:solidFill>
                  <a:srgbClr val="898A8E"/>
                </a:solidFill>
                <a:latin typeface="Microsoft Sans Serif"/>
                <a:cs typeface="Microsoft Sans Serif"/>
              </a:rPr>
              <a:t>P</a:t>
            </a:r>
            <a:r>
              <a:rPr sz="900" spc="-45" dirty="0">
                <a:solidFill>
                  <a:srgbClr val="898A8E"/>
                </a:solidFill>
                <a:latin typeface="Microsoft Sans Serif"/>
                <a:cs typeface="Microsoft Sans Serif"/>
              </a:rPr>
              <a:t>A</a:t>
            </a:r>
            <a:r>
              <a:rPr sz="900" spc="-25" dirty="0">
                <a:solidFill>
                  <a:srgbClr val="898A8E"/>
                </a:solidFill>
                <a:latin typeface="Microsoft Sans Serif"/>
                <a:cs typeface="Microsoft Sans Serif"/>
              </a:rPr>
              <a:t>TI</a:t>
            </a:r>
            <a:r>
              <a:rPr sz="900" dirty="0">
                <a:solidFill>
                  <a:srgbClr val="898A8E"/>
                </a:solidFill>
                <a:latin typeface="Microsoft Sans Serif"/>
                <a:cs typeface="Microsoft Sans Serif"/>
              </a:rPr>
              <a:t>O</a:t>
            </a:r>
            <a:r>
              <a:rPr sz="900" spc="-65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55" dirty="0">
                <a:solidFill>
                  <a:srgbClr val="898A8E"/>
                </a:solidFill>
                <a:latin typeface="Microsoft Sans Serif"/>
                <a:cs typeface="Microsoft Sans Serif"/>
              </a:rPr>
              <a:t>D</a:t>
            </a:r>
            <a:r>
              <a:rPr sz="900" spc="-25" dirty="0">
                <a:solidFill>
                  <a:srgbClr val="898A8E"/>
                </a:solidFill>
                <a:latin typeface="Microsoft Sans Serif"/>
                <a:cs typeface="Microsoft Sans Serif"/>
              </a:rPr>
              <a:t>E</a:t>
            </a:r>
            <a:r>
              <a:rPr sz="900" spc="-70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75" dirty="0">
                <a:solidFill>
                  <a:srgbClr val="898A8E"/>
                </a:solidFill>
                <a:latin typeface="Microsoft Sans Serif"/>
                <a:cs typeface="Microsoft Sans Serif"/>
              </a:rPr>
              <a:t>SE</a:t>
            </a:r>
            <a:r>
              <a:rPr sz="900" spc="-30" dirty="0">
                <a:solidFill>
                  <a:srgbClr val="898A8E"/>
                </a:solidFill>
                <a:latin typeface="Microsoft Sans Serif"/>
                <a:cs typeface="Microsoft Sans Serif"/>
              </a:rPr>
              <a:t>RVICIO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137997" y="4424317"/>
            <a:ext cx="8166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898A8E"/>
                </a:solidFill>
                <a:latin typeface="Microsoft Sans Serif"/>
                <a:cs typeface="Microsoft Sans Serif"/>
              </a:rPr>
              <a:t>ROO</a:t>
            </a:r>
            <a:r>
              <a:rPr sz="900" spc="-15" dirty="0">
                <a:solidFill>
                  <a:srgbClr val="898A8E"/>
                </a:solidFill>
                <a:latin typeface="Microsoft Sans Serif"/>
                <a:cs typeface="Microsoft Sans Serif"/>
              </a:rPr>
              <a:t>F</a:t>
            </a:r>
            <a:r>
              <a:rPr sz="900" spc="-65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898A8E"/>
                </a:solidFill>
                <a:latin typeface="Microsoft Sans Serif"/>
                <a:cs typeface="Microsoft Sans Serif"/>
              </a:rPr>
              <a:t>GARDEN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61801" y="4692083"/>
            <a:ext cx="593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solidFill>
                  <a:srgbClr val="898A8E"/>
                </a:solidFill>
                <a:latin typeface="Microsoft Sans Serif"/>
                <a:cs typeface="Microsoft Sans Serif"/>
              </a:rPr>
              <a:t>TERRAZAS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607415" y="2792491"/>
            <a:ext cx="98869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5" dirty="0">
                <a:latin typeface="Microsoft Sans Serif"/>
                <a:cs typeface="Microsoft Sans Serif"/>
              </a:rPr>
              <a:t>Superﬁcies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315888" y="6056896"/>
            <a:ext cx="118999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Arial"/>
                <a:cs typeface="Arial"/>
              </a:rPr>
              <a:t>DISPONIBLE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6" y="5480065"/>
            <a:ext cx="1618549" cy="13973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865" y="277190"/>
            <a:ext cx="4283075" cy="505459"/>
          </a:xfrm>
          <a:prstGeom prst="rect">
            <a:avLst/>
          </a:prstGeom>
          <a:solidFill>
            <a:srgbClr val="CED4E8"/>
          </a:solidFill>
        </p:spPr>
        <p:txBody>
          <a:bodyPr vert="horz" wrap="square" lIns="0" tIns="19050" rIns="0" bIns="0" rtlCol="0">
            <a:spAutoFit/>
          </a:bodyPr>
          <a:lstStyle/>
          <a:p>
            <a:pPr marL="2789555">
              <a:lnSpc>
                <a:spcPct val="100000"/>
              </a:lnSpc>
              <a:spcBef>
                <a:spcPts val="150"/>
              </a:spcBef>
            </a:pPr>
            <a:r>
              <a:rPr sz="2900" spc="5" dirty="0"/>
              <a:t>CASA</a:t>
            </a:r>
            <a:r>
              <a:rPr sz="2900" spc="-200" dirty="0"/>
              <a:t> </a:t>
            </a:r>
            <a:r>
              <a:rPr sz="2900" spc="-25" dirty="0"/>
              <a:t>3</a:t>
            </a:r>
            <a:endParaRPr sz="2900" dirty="0"/>
          </a:p>
        </p:txBody>
      </p:sp>
      <p:sp>
        <p:nvSpPr>
          <p:cNvPr id="3" name="object 3"/>
          <p:cNvSpPr txBox="1"/>
          <p:nvPr/>
        </p:nvSpPr>
        <p:spPr>
          <a:xfrm>
            <a:off x="961013" y="936076"/>
            <a:ext cx="1638935" cy="104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1009">
              <a:lnSpc>
                <a:spcPct val="119100"/>
              </a:lnSpc>
              <a:spcBef>
                <a:spcPts val="100"/>
              </a:spcBef>
              <a:buChar char="•"/>
              <a:tabLst>
                <a:tab pos="109220" algn="l"/>
              </a:tabLst>
            </a:pPr>
            <a:r>
              <a:rPr sz="1400" spc="10" dirty="0">
                <a:latin typeface="Microsoft Sans Serif"/>
                <a:cs typeface="Microsoft Sans Serif"/>
              </a:rPr>
              <a:t>3 </a:t>
            </a:r>
            <a:r>
              <a:rPr sz="1400" spc="-20" dirty="0">
                <a:latin typeface="Microsoft Sans Serif"/>
                <a:cs typeface="Microsoft Sans Serif"/>
              </a:rPr>
              <a:t>recámaras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ppal.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con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baño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spc="20" dirty="0">
                <a:latin typeface="Microsoft Sans Serif"/>
                <a:cs typeface="Microsoft Sans Serif"/>
              </a:rPr>
              <a:t>completo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35" dirty="0">
                <a:latin typeface="Microsoft Sans Serif"/>
                <a:cs typeface="Microsoft Sans Serif"/>
              </a:rPr>
              <a:t>y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vestidor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10" dirty="0">
                <a:latin typeface="Microsoft Sans Serif"/>
                <a:cs typeface="Microsoft Sans Serif"/>
              </a:rPr>
              <a:t>3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baños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completos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8173" y="916411"/>
            <a:ext cx="1677670" cy="12960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08585" indent="-96520">
              <a:lnSpc>
                <a:spcPct val="100000"/>
              </a:lnSpc>
              <a:spcBef>
                <a:spcPts val="420"/>
              </a:spcBef>
              <a:buChar char="•"/>
              <a:tabLst>
                <a:tab pos="109220" algn="l"/>
              </a:tabLst>
            </a:pPr>
            <a:r>
              <a:rPr sz="1400" spc="-365" dirty="0">
                <a:latin typeface="Microsoft Sans Serif"/>
                <a:cs typeface="Microsoft Sans Serif"/>
              </a:rPr>
              <a:t>1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medi</a:t>
            </a:r>
            <a:r>
              <a:rPr sz="1400" spc="25" dirty="0">
                <a:latin typeface="Microsoft Sans Serif"/>
                <a:cs typeface="Microsoft Sans Serif"/>
              </a:rPr>
              <a:t>o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baño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-25" dirty="0">
                <a:latin typeface="Microsoft Sans Serif"/>
                <a:cs typeface="Microsoft Sans Serif"/>
              </a:rPr>
              <a:t>Sala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25" dirty="0">
                <a:latin typeface="Microsoft Sans Serif"/>
                <a:cs typeface="Microsoft Sans Serif"/>
              </a:rPr>
              <a:t>-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15" dirty="0">
                <a:latin typeface="Microsoft Sans Serif"/>
                <a:cs typeface="Microsoft Sans Serif"/>
              </a:rPr>
              <a:t>comedor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10" dirty="0">
                <a:latin typeface="Microsoft Sans Serif"/>
                <a:cs typeface="Microsoft Sans Serif"/>
              </a:rPr>
              <a:t>3</a:t>
            </a:r>
            <a:r>
              <a:rPr sz="1400" spc="-9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estacionamientos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Patio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de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servicio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Roof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garden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64559" y="359994"/>
            <a:ext cx="4283075" cy="505459"/>
          </a:xfrm>
          <a:prstGeom prst="rect">
            <a:avLst/>
          </a:prstGeom>
          <a:solidFill>
            <a:srgbClr val="B3C9E3"/>
          </a:solidFill>
        </p:spPr>
        <p:txBody>
          <a:bodyPr vert="horz" wrap="square" lIns="0" tIns="19050" rIns="0" bIns="0" rtlCol="0">
            <a:spAutoFit/>
          </a:bodyPr>
          <a:lstStyle/>
          <a:p>
            <a:pPr marL="2789555">
              <a:lnSpc>
                <a:spcPct val="100000"/>
              </a:lnSpc>
              <a:spcBef>
                <a:spcPts val="150"/>
              </a:spcBef>
            </a:pPr>
            <a:r>
              <a:rPr sz="2900" b="1" spc="5" dirty="0">
                <a:solidFill>
                  <a:srgbClr val="1F1410"/>
                </a:solidFill>
                <a:latin typeface="Arial"/>
                <a:cs typeface="Arial"/>
              </a:rPr>
              <a:t>CASA</a:t>
            </a:r>
            <a:r>
              <a:rPr sz="2900" b="1" spc="-200" dirty="0">
                <a:solidFill>
                  <a:srgbClr val="1F1410"/>
                </a:solidFill>
                <a:latin typeface="Arial"/>
                <a:cs typeface="Arial"/>
              </a:rPr>
              <a:t> </a:t>
            </a:r>
            <a:r>
              <a:rPr sz="2900" b="1" spc="125" dirty="0">
                <a:solidFill>
                  <a:srgbClr val="1F1410"/>
                </a:solidFill>
                <a:latin typeface="Arial"/>
                <a:cs typeface="Arial"/>
              </a:rPr>
              <a:t>4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86448" y="1135521"/>
            <a:ext cx="1638935" cy="104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1009">
              <a:lnSpc>
                <a:spcPct val="119100"/>
              </a:lnSpc>
              <a:spcBef>
                <a:spcPts val="100"/>
              </a:spcBef>
              <a:buChar char="•"/>
              <a:tabLst>
                <a:tab pos="109220" algn="l"/>
              </a:tabLst>
            </a:pPr>
            <a:r>
              <a:rPr sz="1400" spc="10" dirty="0">
                <a:latin typeface="Microsoft Sans Serif"/>
                <a:cs typeface="Microsoft Sans Serif"/>
              </a:rPr>
              <a:t>3 </a:t>
            </a:r>
            <a:r>
              <a:rPr sz="1400" spc="-20" dirty="0">
                <a:latin typeface="Microsoft Sans Serif"/>
                <a:cs typeface="Microsoft Sans Serif"/>
              </a:rPr>
              <a:t>recámaras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ppal.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con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baño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spc="20" dirty="0">
                <a:latin typeface="Microsoft Sans Serif"/>
                <a:cs typeface="Microsoft Sans Serif"/>
              </a:rPr>
              <a:t>completo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35" dirty="0">
                <a:latin typeface="Microsoft Sans Serif"/>
                <a:cs typeface="Microsoft Sans Serif"/>
              </a:rPr>
              <a:t>y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vestidor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10" dirty="0">
                <a:latin typeface="Microsoft Sans Serif"/>
                <a:cs typeface="Microsoft Sans Serif"/>
              </a:rPr>
              <a:t>3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baños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completos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29635" y="1099979"/>
            <a:ext cx="1677670" cy="12960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08585" indent="-96520">
              <a:lnSpc>
                <a:spcPct val="100000"/>
              </a:lnSpc>
              <a:spcBef>
                <a:spcPts val="420"/>
              </a:spcBef>
              <a:buChar char="•"/>
              <a:tabLst>
                <a:tab pos="109220" algn="l"/>
              </a:tabLst>
            </a:pPr>
            <a:r>
              <a:rPr sz="1400" spc="-365" dirty="0">
                <a:latin typeface="Microsoft Sans Serif"/>
                <a:cs typeface="Microsoft Sans Serif"/>
              </a:rPr>
              <a:t>1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20" dirty="0">
                <a:latin typeface="Microsoft Sans Serif"/>
                <a:cs typeface="Microsoft Sans Serif"/>
              </a:rPr>
              <a:t>medi</a:t>
            </a:r>
            <a:r>
              <a:rPr sz="1400" spc="25" dirty="0">
                <a:latin typeface="Microsoft Sans Serif"/>
                <a:cs typeface="Microsoft Sans Serif"/>
              </a:rPr>
              <a:t>o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baño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-25" dirty="0">
                <a:latin typeface="Microsoft Sans Serif"/>
                <a:cs typeface="Microsoft Sans Serif"/>
              </a:rPr>
              <a:t>Sala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25" dirty="0">
                <a:latin typeface="Microsoft Sans Serif"/>
                <a:cs typeface="Microsoft Sans Serif"/>
              </a:rPr>
              <a:t>-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15" dirty="0">
                <a:latin typeface="Microsoft Sans Serif"/>
                <a:cs typeface="Microsoft Sans Serif"/>
              </a:rPr>
              <a:t>comedor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10" dirty="0">
                <a:latin typeface="Microsoft Sans Serif"/>
                <a:cs typeface="Microsoft Sans Serif"/>
              </a:rPr>
              <a:t>3</a:t>
            </a:r>
            <a:r>
              <a:rPr sz="1400" spc="-9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estacionamientos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Patio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5" dirty="0">
                <a:latin typeface="Microsoft Sans Serif"/>
                <a:cs typeface="Microsoft Sans Serif"/>
              </a:rPr>
              <a:t>de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servicio</a:t>
            </a:r>
            <a:endParaRPr sz="1400" dirty="0">
              <a:latin typeface="Microsoft Sans Serif"/>
              <a:cs typeface="Microsoft Sans Serif"/>
            </a:endParaRPr>
          </a:p>
          <a:p>
            <a:pPr marL="108585" indent="-96520">
              <a:lnSpc>
                <a:spcPct val="100000"/>
              </a:lnSpc>
              <a:spcBef>
                <a:spcPts val="320"/>
              </a:spcBef>
              <a:buChar char="•"/>
              <a:tabLst>
                <a:tab pos="109220" algn="l"/>
              </a:tabLst>
            </a:pPr>
            <a:r>
              <a:rPr sz="1400" spc="-5" dirty="0">
                <a:latin typeface="Microsoft Sans Serif"/>
                <a:cs typeface="Microsoft Sans Serif"/>
              </a:rPr>
              <a:t>Roof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garden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8990" y="0"/>
            <a:ext cx="360006" cy="719999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681773" y="5186405"/>
            <a:ext cx="374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5" dirty="0">
                <a:solidFill>
                  <a:srgbClr val="898A8E"/>
                </a:solidFill>
                <a:latin typeface="Microsoft Sans Serif"/>
                <a:cs typeface="Microsoft Sans Serif"/>
              </a:rPr>
              <a:t>TO</a:t>
            </a:r>
            <a:r>
              <a:rPr sz="900" spc="-100" dirty="0">
                <a:solidFill>
                  <a:srgbClr val="898A8E"/>
                </a:solidFill>
                <a:latin typeface="Microsoft Sans Serif"/>
                <a:cs typeface="Microsoft Sans Serif"/>
              </a:rPr>
              <a:t>T</a:t>
            </a:r>
            <a:r>
              <a:rPr sz="900" dirty="0">
                <a:solidFill>
                  <a:srgbClr val="898A8E"/>
                </a:solidFill>
                <a:latin typeface="Microsoft Sans Serif"/>
                <a:cs typeface="Microsoft Sans Serif"/>
              </a:rPr>
              <a:t>AL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29635" y="3044636"/>
            <a:ext cx="694690" cy="183896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5" dirty="0">
                <a:latin typeface="Microsoft Sans Serif"/>
                <a:cs typeface="Microsoft Sans Serif"/>
              </a:rPr>
              <a:t>27.86</a:t>
            </a:r>
            <a:r>
              <a:rPr sz="1200" spc="-75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40" dirty="0">
                <a:latin typeface="Microsoft Sans Serif"/>
                <a:cs typeface="Microsoft Sans Serif"/>
              </a:rPr>
              <a:t>39.09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20" dirty="0">
                <a:latin typeface="Microsoft Sans Serif"/>
                <a:cs typeface="Microsoft Sans Serif"/>
              </a:rPr>
              <a:t>39.96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-10" dirty="0">
                <a:latin typeface="Microsoft Sans Serif"/>
                <a:cs typeface="Microsoft Sans Serif"/>
              </a:rPr>
              <a:t>39.75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-20" dirty="0">
                <a:latin typeface="Microsoft Sans Serif"/>
                <a:cs typeface="Microsoft Sans Serif"/>
              </a:rPr>
              <a:t>14.90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-40" dirty="0">
                <a:latin typeface="Microsoft Sans Serif"/>
                <a:cs typeface="Microsoft Sans Serif"/>
              </a:rPr>
              <a:t>21.0</a:t>
            </a:r>
            <a:r>
              <a:rPr sz="1200" spc="-35" dirty="0">
                <a:latin typeface="Microsoft Sans Serif"/>
                <a:cs typeface="Microsoft Sans Serif"/>
              </a:rPr>
              <a:t>8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30" dirty="0">
                <a:latin typeface="Microsoft Sans Serif"/>
                <a:cs typeface="Microsoft Sans Serif"/>
              </a:rPr>
              <a:t>2.90</a:t>
            </a:r>
            <a:r>
              <a:rPr sz="1200" spc="-7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29635" y="5148062"/>
            <a:ext cx="7194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latin typeface="Microsoft Sans Serif"/>
                <a:cs typeface="Microsoft Sans Serif"/>
              </a:rPr>
              <a:t>185.54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69953" y="3154022"/>
            <a:ext cx="10890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98A8E"/>
                </a:solidFill>
                <a:latin typeface="Microsoft Sans Serif"/>
                <a:cs typeface="Microsoft Sans Serif"/>
              </a:rPr>
              <a:t>ESTACIONAMIENTO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12853" y="3421788"/>
            <a:ext cx="742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98A8E"/>
                </a:solidFill>
                <a:latin typeface="Microsoft Sans Serif"/>
                <a:cs typeface="Microsoft Sans Serif"/>
              </a:rPr>
              <a:t>PLAN</a:t>
            </a:r>
            <a:r>
              <a:rPr sz="900" spc="-90" dirty="0">
                <a:solidFill>
                  <a:srgbClr val="898A8E"/>
                </a:solidFill>
                <a:latin typeface="Microsoft Sans Serif"/>
                <a:cs typeface="Microsoft Sans Serif"/>
              </a:rPr>
              <a:t>T</a:t>
            </a:r>
            <a:r>
              <a:rPr sz="900" spc="45" dirty="0">
                <a:solidFill>
                  <a:srgbClr val="898A8E"/>
                </a:solidFill>
                <a:latin typeface="Microsoft Sans Serif"/>
                <a:cs typeface="Microsoft Sans Serif"/>
              </a:rPr>
              <a:t>A</a:t>
            </a:r>
            <a:r>
              <a:rPr sz="900" spc="-65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898A8E"/>
                </a:solidFill>
                <a:latin typeface="Microsoft Sans Serif"/>
                <a:cs typeface="Microsoft Sans Serif"/>
              </a:rPr>
              <a:t>BAJA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81795" y="3671511"/>
            <a:ext cx="774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898A8E"/>
                </a:solidFill>
                <a:latin typeface="Microsoft Sans Serif"/>
                <a:cs typeface="Microsoft Sans Serif"/>
              </a:rPr>
              <a:t>PRIME</a:t>
            </a:r>
            <a:r>
              <a:rPr sz="900" spc="-80" dirty="0">
                <a:solidFill>
                  <a:srgbClr val="898A8E"/>
                </a:solidFill>
                <a:latin typeface="Microsoft Sans Serif"/>
                <a:cs typeface="Microsoft Sans Serif"/>
              </a:rPr>
              <a:t>R</a:t>
            </a:r>
            <a:r>
              <a:rPr sz="900" spc="-65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898A8E"/>
                </a:solidFill>
                <a:latin typeface="Microsoft Sans Serif"/>
                <a:cs typeface="Microsoft Sans Serif"/>
              </a:rPr>
              <a:t>NIVEL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38149" y="3912786"/>
            <a:ext cx="9175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5" dirty="0">
                <a:solidFill>
                  <a:srgbClr val="898A8E"/>
                </a:solidFill>
                <a:latin typeface="Microsoft Sans Serif"/>
                <a:cs typeface="Microsoft Sans Serif"/>
              </a:rPr>
              <a:t>SE</a:t>
            </a:r>
            <a:r>
              <a:rPr sz="900" spc="-25" dirty="0">
                <a:solidFill>
                  <a:srgbClr val="898A8E"/>
                </a:solidFill>
                <a:latin typeface="Microsoft Sans Serif"/>
                <a:cs typeface="Microsoft Sans Serif"/>
              </a:rPr>
              <a:t>GUND</a:t>
            </a:r>
            <a:r>
              <a:rPr sz="900" dirty="0">
                <a:solidFill>
                  <a:srgbClr val="898A8E"/>
                </a:solidFill>
                <a:latin typeface="Microsoft Sans Serif"/>
                <a:cs typeface="Microsoft Sans Serif"/>
              </a:rPr>
              <a:t>O</a:t>
            </a:r>
            <a:r>
              <a:rPr sz="900" spc="-70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898A8E"/>
                </a:solidFill>
                <a:latin typeface="Microsoft Sans Serif"/>
                <a:cs typeface="Microsoft Sans Serif"/>
              </a:rPr>
              <a:t>NIVEL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013116" y="4166849"/>
            <a:ext cx="104266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40" dirty="0">
                <a:solidFill>
                  <a:srgbClr val="898A8E"/>
                </a:solidFill>
                <a:latin typeface="Microsoft Sans Serif"/>
                <a:cs typeface="Microsoft Sans Serif"/>
              </a:rPr>
              <a:t>P</a:t>
            </a:r>
            <a:r>
              <a:rPr sz="900" spc="-45" dirty="0">
                <a:solidFill>
                  <a:srgbClr val="898A8E"/>
                </a:solidFill>
                <a:latin typeface="Microsoft Sans Serif"/>
                <a:cs typeface="Microsoft Sans Serif"/>
              </a:rPr>
              <a:t>A</a:t>
            </a:r>
            <a:r>
              <a:rPr sz="900" spc="-25" dirty="0">
                <a:solidFill>
                  <a:srgbClr val="898A8E"/>
                </a:solidFill>
                <a:latin typeface="Microsoft Sans Serif"/>
                <a:cs typeface="Microsoft Sans Serif"/>
              </a:rPr>
              <a:t>TI</a:t>
            </a:r>
            <a:r>
              <a:rPr sz="900" dirty="0">
                <a:solidFill>
                  <a:srgbClr val="898A8E"/>
                </a:solidFill>
                <a:latin typeface="Microsoft Sans Serif"/>
                <a:cs typeface="Microsoft Sans Serif"/>
              </a:rPr>
              <a:t>O</a:t>
            </a:r>
            <a:r>
              <a:rPr sz="900" spc="-65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55" dirty="0">
                <a:solidFill>
                  <a:srgbClr val="898A8E"/>
                </a:solidFill>
                <a:latin typeface="Microsoft Sans Serif"/>
                <a:cs typeface="Microsoft Sans Serif"/>
              </a:rPr>
              <a:t>D</a:t>
            </a:r>
            <a:r>
              <a:rPr sz="900" spc="-25" dirty="0">
                <a:solidFill>
                  <a:srgbClr val="898A8E"/>
                </a:solidFill>
                <a:latin typeface="Microsoft Sans Serif"/>
                <a:cs typeface="Microsoft Sans Serif"/>
              </a:rPr>
              <a:t>E</a:t>
            </a:r>
            <a:r>
              <a:rPr sz="900" spc="-70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75" dirty="0">
                <a:solidFill>
                  <a:srgbClr val="898A8E"/>
                </a:solidFill>
                <a:latin typeface="Microsoft Sans Serif"/>
                <a:cs typeface="Microsoft Sans Serif"/>
              </a:rPr>
              <a:t>SE</a:t>
            </a:r>
            <a:r>
              <a:rPr sz="900" spc="-30" dirty="0">
                <a:solidFill>
                  <a:srgbClr val="898A8E"/>
                </a:solidFill>
                <a:latin typeface="Microsoft Sans Serif"/>
                <a:cs typeface="Microsoft Sans Serif"/>
              </a:rPr>
              <a:t>RVICIO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39089" y="4421255"/>
            <a:ext cx="8166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898A8E"/>
                </a:solidFill>
                <a:latin typeface="Microsoft Sans Serif"/>
                <a:cs typeface="Microsoft Sans Serif"/>
              </a:rPr>
              <a:t>ROO</a:t>
            </a:r>
            <a:r>
              <a:rPr sz="900" spc="-15" dirty="0">
                <a:solidFill>
                  <a:srgbClr val="898A8E"/>
                </a:solidFill>
                <a:latin typeface="Microsoft Sans Serif"/>
                <a:cs typeface="Microsoft Sans Serif"/>
              </a:rPr>
              <a:t>F</a:t>
            </a:r>
            <a:r>
              <a:rPr sz="900" spc="-65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50" dirty="0">
                <a:solidFill>
                  <a:srgbClr val="898A8E"/>
                </a:solidFill>
                <a:latin typeface="Microsoft Sans Serif"/>
                <a:cs typeface="Microsoft Sans Serif"/>
              </a:rPr>
              <a:t>GARDEN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62893" y="4689020"/>
            <a:ext cx="593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solidFill>
                  <a:srgbClr val="898A8E"/>
                </a:solidFill>
                <a:latin typeface="Microsoft Sans Serif"/>
                <a:cs typeface="Microsoft Sans Serif"/>
              </a:rPr>
              <a:t>TERRAZAS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08507" y="2789427"/>
            <a:ext cx="98869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5" dirty="0">
                <a:latin typeface="Microsoft Sans Serif"/>
                <a:cs typeface="Microsoft Sans Serif"/>
              </a:rPr>
              <a:t>Superﬁcies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38129" y="5148191"/>
            <a:ext cx="13589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0400" algn="l"/>
              </a:tabLst>
            </a:pPr>
            <a:r>
              <a:rPr sz="900" spc="-35" dirty="0">
                <a:solidFill>
                  <a:srgbClr val="898A8E"/>
                </a:solidFill>
                <a:latin typeface="Microsoft Sans Serif"/>
                <a:cs typeface="Microsoft Sans Serif"/>
              </a:rPr>
              <a:t>TO</a:t>
            </a:r>
            <a:r>
              <a:rPr sz="900" spc="-100" dirty="0">
                <a:solidFill>
                  <a:srgbClr val="898A8E"/>
                </a:solidFill>
                <a:latin typeface="Microsoft Sans Serif"/>
                <a:cs typeface="Microsoft Sans Serif"/>
              </a:rPr>
              <a:t>T</a:t>
            </a:r>
            <a:r>
              <a:rPr sz="900" dirty="0">
                <a:solidFill>
                  <a:srgbClr val="898A8E"/>
                </a:solidFill>
                <a:latin typeface="Microsoft Sans Serif"/>
                <a:cs typeface="Microsoft Sans Serif"/>
              </a:rPr>
              <a:t>A</a:t>
            </a:r>
            <a:r>
              <a:rPr sz="900" spc="20" dirty="0">
                <a:solidFill>
                  <a:srgbClr val="898A8E"/>
                </a:solidFill>
                <a:latin typeface="Microsoft Sans Serif"/>
                <a:cs typeface="Microsoft Sans Serif"/>
              </a:rPr>
              <a:t>L</a:t>
            </a:r>
            <a:r>
              <a:rPr sz="900" dirty="0">
                <a:solidFill>
                  <a:srgbClr val="898A8E"/>
                </a:solidFill>
                <a:latin typeface="Microsoft Sans Serif"/>
                <a:cs typeface="Microsoft Sans Serif"/>
              </a:rPr>
              <a:t>	</a:t>
            </a:r>
            <a:r>
              <a:rPr sz="1200" spc="-55" dirty="0">
                <a:latin typeface="Microsoft Sans Serif"/>
                <a:cs typeface="Microsoft Sans Serif"/>
              </a:rPr>
              <a:t>184.27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85984" y="3298688"/>
            <a:ext cx="694690" cy="53403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35" dirty="0">
                <a:latin typeface="Microsoft Sans Serif"/>
                <a:cs typeface="Microsoft Sans Serif"/>
              </a:rPr>
              <a:t>39.04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00" spc="40" dirty="0">
                <a:latin typeface="Microsoft Sans Serif"/>
                <a:cs typeface="Microsoft Sans Serif"/>
              </a:rPr>
              <a:t>39.60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85984" y="4640112"/>
            <a:ext cx="6000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latin typeface="Microsoft Sans Serif"/>
                <a:cs typeface="Microsoft Sans Serif"/>
              </a:rPr>
              <a:t>2.9</a:t>
            </a:r>
            <a:r>
              <a:rPr sz="1200" spc="40" dirty="0">
                <a:latin typeface="Microsoft Sans Serif"/>
                <a:cs typeface="Microsoft Sans Serif"/>
              </a:rPr>
              <a:t>0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69209" y="3421788"/>
            <a:ext cx="742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98A8E"/>
                </a:solidFill>
                <a:latin typeface="Microsoft Sans Serif"/>
                <a:cs typeface="Microsoft Sans Serif"/>
              </a:rPr>
              <a:t>PLAN</a:t>
            </a:r>
            <a:r>
              <a:rPr sz="900" spc="-90" dirty="0">
                <a:solidFill>
                  <a:srgbClr val="898A8E"/>
                </a:solidFill>
                <a:latin typeface="Microsoft Sans Serif"/>
                <a:cs typeface="Microsoft Sans Serif"/>
              </a:rPr>
              <a:t>T</a:t>
            </a:r>
            <a:r>
              <a:rPr sz="900" spc="45" dirty="0">
                <a:solidFill>
                  <a:srgbClr val="898A8E"/>
                </a:solidFill>
                <a:latin typeface="Microsoft Sans Serif"/>
                <a:cs typeface="Microsoft Sans Serif"/>
              </a:rPr>
              <a:t>A</a:t>
            </a:r>
            <a:r>
              <a:rPr sz="900" spc="-65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898A8E"/>
                </a:solidFill>
                <a:latin typeface="Microsoft Sans Serif"/>
                <a:cs typeface="Microsoft Sans Serif"/>
              </a:rPr>
              <a:t>BAJA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38150" y="3671511"/>
            <a:ext cx="774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898A8E"/>
                </a:solidFill>
                <a:latin typeface="Microsoft Sans Serif"/>
                <a:cs typeface="Microsoft Sans Serif"/>
              </a:rPr>
              <a:t>PRIME</a:t>
            </a:r>
            <a:r>
              <a:rPr sz="900" spc="-80" dirty="0">
                <a:solidFill>
                  <a:srgbClr val="898A8E"/>
                </a:solidFill>
                <a:latin typeface="Microsoft Sans Serif"/>
                <a:cs typeface="Microsoft Sans Serif"/>
              </a:rPr>
              <a:t>R</a:t>
            </a:r>
            <a:r>
              <a:rPr sz="900" spc="-65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20" dirty="0">
                <a:solidFill>
                  <a:srgbClr val="898A8E"/>
                </a:solidFill>
                <a:latin typeface="Microsoft Sans Serif"/>
                <a:cs typeface="Microsoft Sans Serif"/>
              </a:rPr>
              <a:t>NIVEL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69471" y="3806789"/>
            <a:ext cx="1986280" cy="7828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4460" algn="r">
              <a:lnSpc>
                <a:spcPct val="138900"/>
              </a:lnSpc>
              <a:spcBef>
                <a:spcPts val="100"/>
              </a:spcBef>
              <a:tabLst>
                <a:tab pos="1102995" algn="l"/>
                <a:tab pos="1329055" algn="l"/>
              </a:tabLst>
            </a:pPr>
            <a:r>
              <a:rPr sz="1350" spc="-112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SE</a:t>
            </a:r>
            <a:r>
              <a:rPr sz="1350" spc="-37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GUND</a:t>
            </a:r>
            <a:r>
              <a:rPr sz="1350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O</a:t>
            </a:r>
            <a:r>
              <a:rPr sz="1350" spc="-104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1350" spc="-30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NIVE</a:t>
            </a:r>
            <a:r>
              <a:rPr sz="1350" spc="7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L</a:t>
            </a:r>
            <a:r>
              <a:rPr sz="1350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		</a:t>
            </a:r>
            <a:r>
              <a:rPr sz="1200" dirty="0">
                <a:latin typeface="Microsoft Sans Serif"/>
                <a:cs typeface="Microsoft Sans Serif"/>
              </a:rPr>
              <a:t>39.34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20" dirty="0">
                <a:latin typeface="Microsoft Sans Serif"/>
                <a:cs typeface="Microsoft Sans Serif"/>
              </a:rPr>
              <a:t>M2  </a:t>
            </a:r>
            <a:r>
              <a:rPr sz="1350" spc="-209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P</a:t>
            </a:r>
            <a:r>
              <a:rPr sz="1350" spc="-67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A</a:t>
            </a:r>
            <a:r>
              <a:rPr sz="1350" spc="-37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TI</a:t>
            </a:r>
            <a:r>
              <a:rPr sz="1350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O</a:t>
            </a:r>
            <a:r>
              <a:rPr sz="1350" spc="-97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1350" spc="-82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D</a:t>
            </a:r>
            <a:r>
              <a:rPr sz="1350" spc="-37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E</a:t>
            </a:r>
            <a:r>
              <a:rPr sz="1350" spc="-104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1350" spc="-112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SE</a:t>
            </a:r>
            <a:r>
              <a:rPr sz="1350" spc="-44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RVICI</a:t>
            </a:r>
            <a:r>
              <a:rPr sz="1350" spc="-15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O</a:t>
            </a:r>
            <a:r>
              <a:rPr sz="1350" baseline="3086" dirty="0">
                <a:solidFill>
                  <a:srgbClr val="898A8E"/>
                </a:solidFill>
                <a:latin typeface="Microsoft Sans Serif"/>
                <a:cs typeface="Microsoft Sans Serif"/>
              </a:rPr>
              <a:t>		</a:t>
            </a:r>
            <a:r>
              <a:rPr sz="1200" spc="-60" dirty="0">
                <a:latin typeface="Microsoft Sans Serif"/>
                <a:cs typeface="Microsoft Sans Serif"/>
              </a:rPr>
              <a:t>14.45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20" dirty="0">
                <a:latin typeface="Microsoft Sans Serif"/>
                <a:cs typeface="Microsoft Sans Serif"/>
              </a:rPr>
              <a:t>M2  </a:t>
            </a:r>
            <a:r>
              <a:rPr sz="900" spc="-35" dirty="0">
                <a:solidFill>
                  <a:srgbClr val="898A8E"/>
                </a:solidFill>
                <a:latin typeface="Microsoft Sans Serif"/>
                <a:cs typeface="Microsoft Sans Serif"/>
              </a:rPr>
              <a:t>ROOF</a:t>
            </a:r>
            <a:r>
              <a:rPr sz="900" spc="-60" dirty="0">
                <a:solidFill>
                  <a:srgbClr val="898A8E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898A8E"/>
                </a:solidFill>
                <a:latin typeface="Microsoft Sans Serif"/>
                <a:cs typeface="Microsoft Sans Serif"/>
              </a:rPr>
              <a:t>GARDEN	</a:t>
            </a:r>
            <a:r>
              <a:rPr sz="1200" spc="-40" dirty="0">
                <a:latin typeface="Microsoft Sans Serif"/>
                <a:cs typeface="Microsoft Sans Serif"/>
              </a:rPr>
              <a:t>21.08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26309" y="2667200"/>
            <a:ext cx="2025650" cy="65722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751205">
              <a:lnSpc>
                <a:spcPct val="100000"/>
              </a:lnSpc>
              <a:spcBef>
                <a:spcPts val="1060"/>
              </a:spcBef>
            </a:pPr>
            <a:r>
              <a:rPr sz="1500" spc="15" dirty="0">
                <a:latin typeface="Microsoft Sans Serif"/>
                <a:cs typeface="Microsoft Sans Serif"/>
              </a:rPr>
              <a:t>Superﬁcies</a:t>
            </a: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1372235" algn="l"/>
              </a:tabLst>
            </a:pPr>
            <a:r>
              <a:rPr sz="900" spc="-70" dirty="0">
                <a:solidFill>
                  <a:srgbClr val="898A8E"/>
                </a:solidFill>
                <a:latin typeface="Microsoft Sans Serif"/>
                <a:cs typeface="Microsoft Sans Serif"/>
              </a:rPr>
              <a:t>ES</a:t>
            </a:r>
            <a:r>
              <a:rPr sz="900" spc="-130" dirty="0">
                <a:solidFill>
                  <a:srgbClr val="898A8E"/>
                </a:solidFill>
                <a:latin typeface="Microsoft Sans Serif"/>
                <a:cs typeface="Microsoft Sans Serif"/>
              </a:rPr>
              <a:t>T</a:t>
            </a:r>
            <a:r>
              <a:rPr sz="900" spc="-15" dirty="0">
                <a:solidFill>
                  <a:srgbClr val="898A8E"/>
                </a:solidFill>
                <a:latin typeface="Microsoft Sans Serif"/>
                <a:cs typeface="Microsoft Sans Serif"/>
              </a:rPr>
              <a:t>ACIONAMIENT</a:t>
            </a:r>
            <a:r>
              <a:rPr sz="900" spc="30" dirty="0">
                <a:solidFill>
                  <a:srgbClr val="898A8E"/>
                </a:solidFill>
                <a:latin typeface="Microsoft Sans Serif"/>
                <a:cs typeface="Microsoft Sans Serif"/>
              </a:rPr>
              <a:t>O</a:t>
            </a:r>
            <a:r>
              <a:rPr sz="900" dirty="0">
                <a:solidFill>
                  <a:srgbClr val="898A8E"/>
                </a:solidFill>
                <a:latin typeface="Microsoft Sans Serif"/>
                <a:cs typeface="Microsoft Sans Serif"/>
              </a:rPr>
              <a:t>	</a:t>
            </a:r>
            <a:r>
              <a:rPr sz="1200" spc="-10" dirty="0">
                <a:latin typeface="Microsoft Sans Serif"/>
                <a:cs typeface="Microsoft Sans Serif"/>
              </a:rPr>
              <a:t>27.8</a:t>
            </a:r>
            <a:r>
              <a:rPr sz="1200" spc="-5" dirty="0">
                <a:latin typeface="Microsoft Sans Serif"/>
                <a:cs typeface="Microsoft Sans Serif"/>
              </a:rPr>
              <a:t>6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35" dirty="0">
                <a:latin typeface="Microsoft Sans Serif"/>
                <a:cs typeface="Microsoft Sans Serif"/>
              </a:rPr>
              <a:t>M2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19249" y="4689020"/>
            <a:ext cx="593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solidFill>
                  <a:srgbClr val="898A8E"/>
                </a:solidFill>
                <a:latin typeface="Microsoft Sans Serif"/>
                <a:cs typeface="Microsoft Sans Serif"/>
              </a:rPr>
              <a:t>TERRAZAS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68330" y="6042469"/>
            <a:ext cx="1267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DISPONIBLE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11966" y="6042469"/>
            <a:ext cx="1267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DISPONIBLE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7" y="5478430"/>
            <a:ext cx="1618549" cy="139731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Malla</Template>
  <TotalTime>25</TotalTime>
  <Words>664</Words>
  <Application>Microsoft Office PowerPoint</Application>
  <PresentationFormat>Personalizado</PresentationFormat>
  <Paragraphs>174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PMingLiU-ExtB</vt:lpstr>
      <vt:lpstr>Arial</vt:lpstr>
      <vt:lpstr>Calibri</vt:lpstr>
      <vt:lpstr>Century Gothic</vt:lpstr>
      <vt:lpstr>Microsoft Sans Serif</vt:lpstr>
      <vt:lpstr>Malla</vt:lpstr>
      <vt:lpstr>Presentación de PowerPoint</vt:lpstr>
      <vt:lpstr>Presentación de PowerPoint</vt:lpstr>
      <vt:lpstr>Presentación de PowerPoint</vt:lpstr>
      <vt:lpstr>Presentación de PowerPoint</vt:lpstr>
      <vt:lpstr>Nivel 1</vt:lpstr>
      <vt:lpstr>Nivel 3</vt:lpstr>
      <vt:lpstr>Presentación de PowerPoint</vt:lpstr>
      <vt:lpstr>CASA 1</vt:lpstr>
      <vt:lpstr>CASA 3</vt:lpstr>
      <vt:lpstr>CASA 5</vt:lpstr>
      <vt:lpstr>Presentación de PowerPoint</vt:lpstr>
      <vt:lpstr>Patricio Sainz 405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Lista de ventas_PS405</dc:title>
  <cp:lastModifiedBy>Karlo Mena</cp:lastModifiedBy>
  <cp:revision>3</cp:revision>
  <dcterms:created xsi:type="dcterms:W3CDTF">2023-01-24T22:23:59Z</dcterms:created>
  <dcterms:modified xsi:type="dcterms:W3CDTF">2023-01-24T22:49:15Z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2019-10-29T00:00:00Z</vt:filetime>
  </property>
  <property fmtid="{D5CDD505-2E9C-101B-9397-08002B2CF9AE}" pid="3" name="Creator">
    <vt:lpwstr>Adobe Illustrator CC 22.0 (Macintosh)</vt:lpwstr>
  </property>
  <property fmtid="{D5CDD505-2E9C-101B-9397-08002B2CF9AE}" pid="4" name="LastSaved">
    <vt:filetime>2023-01-24T00:00:00Z</vt:filetime>
  </property>
</Properties>
</file>